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84" r:id="rId2"/>
    <p:sldId id="658" r:id="rId3"/>
    <p:sldId id="294" r:id="rId4"/>
    <p:sldId id="295" r:id="rId5"/>
    <p:sldId id="305" r:id="rId6"/>
    <p:sldId id="304" r:id="rId7"/>
    <p:sldId id="303" r:id="rId8"/>
    <p:sldId id="302" r:id="rId9"/>
    <p:sldId id="301" r:id="rId10"/>
    <p:sldId id="300" r:id="rId11"/>
    <p:sldId id="299" r:id="rId12"/>
    <p:sldId id="298" r:id="rId13"/>
    <p:sldId id="297" r:id="rId14"/>
    <p:sldId id="296" r:id="rId15"/>
    <p:sldId id="306" r:id="rId16"/>
    <p:sldId id="307" r:id="rId17"/>
    <p:sldId id="316" r:id="rId18"/>
    <p:sldId id="315" r:id="rId19"/>
    <p:sldId id="314" r:id="rId20"/>
    <p:sldId id="313" r:id="rId21"/>
    <p:sldId id="312" r:id="rId22"/>
    <p:sldId id="311" r:id="rId23"/>
    <p:sldId id="310" r:id="rId24"/>
    <p:sldId id="309" r:id="rId25"/>
    <p:sldId id="324" r:id="rId26"/>
    <p:sldId id="323" r:id="rId27"/>
    <p:sldId id="322" r:id="rId28"/>
    <p:sldId id="321" r:id="rId29"/>
    <p:sldId id="320" r:id="rId30"/>
    <p:sldId id="661" r:id="rId31"/>
    <p:sldId id="327" r:id="rId32"/>
    <p:sldId id="326" r:id="rId33"/>
    <p:sldId id="416" r:id="rId34"/>
    <p:sldId id="687" r:id="rId35"/>
    <p:sldId id="333" r:id="rId36"/>
    <p:sldId id="686" r:id="rId37"/>
    <p:sldId id="663" r:id="rId38"/>
    <p:sldId id="271" r:id="rId39"/>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C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77261" autoAdjust="0"/>
  </p:normalViewPr>
  <p:slideViewPr>
    <p:cSldViewPr snapToGrid="0" snapToObjects="1" showGuides="1">
      <p:cViewPr varScale="1">
        <p:scale>
          <a:sx n="52" d="100"/>
          <a:sy n="52" d="100"/>
        </p:scale>
        <p:origin x="1536" y="52"/>
      </p:cViewPr>
      <p:guideLst>
        <p:guide orient="horz" pos="845"/>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2EF6-1DC8-43EB-B149-B74CE7184B5F}" type="datetimeFigureOut">
              <a:rPr lang="sv-SE" smtClean="0"/>
              <a:t>2023-03-20</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0C769-D86E-4ECC-8879-FA6486420682}" type="slidenum">
              <a:rPr lang="sv-SE" smtClean="0"/>
              <a:t>‹#›</a:t>
            </a:fld>
            <a:endParaRPr lang="sv-SE"/>
          </a:p>
        </p:txBody>
      </p:sp>
    </p:spTree>
    <p:extLst>
      <p:ext uri="{BB962C8B-B14F-4D97-AF65-F5344CB8AC3E}">
        <p14:creationId xmlns:p14="http://schemas.microsoft.com/office/powerpoint/2010/main" val="384556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är del två i den lokala utbildningen i Söderköpings kommun. I den här delen kommer vi att behandla det gemensamma språket för IBIC. Vi kommer bland annat gå igenom de olika livsområdena och relaterade faktorer. </a:t>
            </a:r>
          </a:p>
        </p:txBody>
      </p:sp>
      <p:sp>
        <p:nvSpPr>
          <p:cNvPr id="4" name="Platshållare för bildnummer 3"/>
          <p:cNvSpPr>
            <a:spLocks noGrp="1"/>
          </p:cNvSpPr>
          <p:nvPr>
            <p:ph type="sldNum" sz="quarter" idx="5"/>
          </p:nvPr>
        </p:nvSpPr>
        <p:spPr/>
        <p:txBody>
          <a:bodyPr/>
          <a:lstStyle/>
          <a:p>
            <a:fld id="{D650C769-D86E-4ECC-8879-FA6486420682}" type="slidenum">
              <a:rPr lang="sv-SE" smtClean="0"/>
              <a:t>1</a:t>
            </a:fld>
            <a:endParaRPr lang="sv-SE"/>
          </a:p>
        </p:txBody>
      </p:sp>
    </p:spTree>
    <p:extLst>
      <p:ext uri="{BB962C8B-B14F-4D97-AF65-F5344CB8AC3E}">
        <p14:creationId xmlns:p14="http://schemas.microsoft.com/office/powerpoint/2010/main" val="2414449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r>
              <a:rPr lang="sv-SE" dirty="0"/>
              <a:t>Allmänna uppgifter och krav handlar om att kunna planera, hantera och fullfölja moment i vardagen, exempelvis:</a:t>
            </a:r>
          </a:p>
          <a:p>
            <a:pPr marL="171450" indent="-171450">
              <a:buFont typeface="Arial" panose="020B0604020202020204" pitchFamily="34" charset="0"/>
              <a:buChar char="•"/>
            </a:pPr>
            <a:r>
              <a:rPr lang="sv-SE" dirty="0"/>
              <a:t>Vakna självständigt</a:t>
            </a:r>
          </a:p>
          <a:p>
            <a:pPr marL="171450" indent="-171450">
              <a:buFont typeface="Arial" panose="020B0604020202020204" pitchFamily="34" charset="0"/>
              <a:buChar char="•"/>
            </a:pPr>
            <a:r>
              <a:rPr lang="sv-SE" dirty="0"/>
              <a:t>Gå och lägga sig självständigt</a:t>
            </a:r>
          </a:p>
          <a:p>
            <a:pPr marL="171450" indent="-171450">
              <a:buFont typeface="Arial" panose="020B0604020202020204" pitchFamily="34" charset="0"/>
              <a:buChar char="•"/>
            </a:pPr>
            <a:r>
              <a:rPr lang="sv-SE" dirty="0"/>
              <a:t>Äta regelbundet och lämpligt</a:t>
            </a:r>
          </a:p>
          <a:p>
            <a:pPr marL="171450" indent="-171450">
              <a:buFont typeface="Arial" panose="020B0604020202020204" pitchFamily="34" charset="0"/>
              <a:buChar char="•"/>
            </a:pPr>
            <a:r>
              <a:rPr lang="sv-SE" dirty="0"/>
              <a:t>Följa medicinsk ordination</a:t>
            </a:r>
          </a:p>
          <a:p>
            <a:pPr marL="171450" indent="-171450">
              <a:buFont typeface="Arial" panose="020B0604020202020204" pitchFamily="34" charset="0"/>
              <a:buChar char="•"/>
            </a:pPr>
            <a:r>
              <a:rPr lang="sv-SE" dirty="0"/>
              <a:t>Passa mötestider och</a:t>
            </a:r>
          </a:p>
          <a:p>
            <a:pPr marL="171450" indent="-171450">
              <a:buFont typeface="Arial" panose="020B0604020202020204" pitchFamily="34" charset="0"/>
              <a:buChar char="•"/>
            </a:pPr>
            <a:r>
              <a:rPr lang="sv-SE" dirty="0"/>
              <a:t>Hantera sitt eget beteende och uttryck på ett lämpligt sätt i förhållande till sociala förväntningar och situationer</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11</a:t>
            </a:fld>
            <a:endParaRPr lang="sv-SE"/>
          </a:p>
        </p:txBody>
      </p:sp>
    </p:spTree>
    <p:extLst>
      <p:ext uri="{BB962C8B-B14F-4D97-AF65-F5344CB8AC3E}">
        <p14:creationId xmlns:p14="http://schemas.microsoft.com/office/powerpoint/2010/main" val="2409424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r>
              <a:rPr lang="sv-SE" dirty="0"/>
              <a:t>Livsområdet kommunikation handlar om att förmedla eller ta emot ett budskap via språk, tecken eller symboler så att de inblandade personerna förstår.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Pausa även filmen här och fundera kring exempel från vardagen för de individer ni träffar. Vilka svårigheter kan de behöva stöd och hjälp med? </a:t>
            </a:r>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12</a:t>
            </a:fld>
            <a:endParaRPr lang="sv-SE"/>
          </a:p>
        </p:txBody>
      </p:sp>
    </p:spTree>
    <p:extLst>
      <p:ext uri="{BB962C8B-B14F-4D97-AF65-F5344CB8AC3E}">
        <p14:creationId xmlns:p14="http://schemas.microsoft.com/office/powerpoint/2010/main" val="3164992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r>
              <a:rPr lang="sv-SE" dirty="0"/>
              <a:t>Exempel för livsområdet kommunikation är:</a:t>
            </a:r>
          </a:p>
          <a:p>
            <a:pPr marL="171450" indent="-171450">
              <a:buFont typeface="Arial" panose="020B0604020202020204" pitchFamily="34" charset="0"/>
              <a:buChar char="•"/>
            </a:pPr>
            <a:r>
              <a:rPr lang="sv-SE" dirty="0"/>
              <a:t>Läsa och förstå text</a:t>
            </a:r>
          </a:p>
          <a:p>
            <a:pPr marL="171450" indent="-171450">
              <a:buFont typeface="Arial" panose="020B0604020202020204" pitchFamily="34" charset="0"/>
              <a:buChar char="•"/>
            </a:pPr>
            <a:r>
              <a:rPr lang="sv-SE" dirty="0"/>
              <a:t>Göra sig förstådd med tal, tecken eller symboler</a:t>
            </a:r>
          </a:p>
          <a:p>
            <a:pPr marL="171450" indent="-171450">
              <a:buFont typeface="Arial" panose="020B0604020202020204" pitchFamily="34" charset="0"/>
              <a:buChar char="•"/>
            </a:pPr>
            <a:r>
              <a:rPr lang="sv-SE" dirty="0"/>
              <a:t>Höra eller förstå talat språk och </a:t>
            </a:r>
          </a:p>
          <a:p>
            <a:pPr marL="171450" indent="-171450">
              <a:buFont typeface="Arial" panose="020B0604020202020204" pitchFamily="34" charset="0"/>
              <a:buChar char="•"/>
            </a:pPr>
            <a:r>
              <a:rPr lang="sv-SE" dirty="0"/>
              <a:t>Använda telefon, dator eller ett larm</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13</a:t>
            </a:fld>
            <a:endParaRPr lang="sv-SE"/>
          </a:p>
        </p:txBody>
      </p:sp>
    </p:spTree>
    <p:extLst>
      <p:ext uri="{BB962C8B-B14F-4D97-AF65-F5344CB8AC3E}">
        <p14:creationId xmlns:p14="http://schemas.microsoft.com/office/powerpoint/2010/main" val="1888661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Livsområdet förflyttning handlar om att röra och kontrollera kroppen samt att förflytta sig från en plats till en annan. Där ingår även aktiviteter som bära eller hantera ett föremål.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Finns det andra exempel från vardagen för de individer ni träffar? Finns det svårigheter som de kan behöva hjälp med? Gör gärna en paus i filmen här medan ni funderar och diskuterar. </a:t>
            </a:r>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14</a:t>
            </a:fld>
            <a:endParaRPr lang="sv-SE"/>
          </a:p>
        </p:txBody>
      </p:sp>
    </p:spTree>
    <p:extLst>
      <p:ext uri="{BB962C8B-B14F-4D97-AF65-F5344CB8AC3E}">
        <p14:creationId xmlns:p14="http://schemas.microsoft.com/office/powerpoint/2010/main" val="91984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kommer exempel för livsområdet förflyttning. </a:t>
            </a:r>
          </a:p>
          <a:p>
            <a:pPr marL="171450" indent="-171450">
              <a:buFont typeface="Arial" panose="020B0604020202020204" pitchFamily="34" charset="0"/>
              <a:buChar char="•"/>
            </a:pPr>
            <a:r>
              <a:rPr lang="sv-SE" dirty="0"/>
              <a:t>Att resa sig ur en säng eller rullstol</a:t>
            </a:r>
          </a:p>
          <a:p>
            <a:pPr marL="171450" indent="-171450">
              <a:buFont typeface="Arial" panose="020B0604020202020204" pitchFamily="34" charset="0"/>
              <a:buChar char="•"/>
            </a:pPr>
            <a:r>
              <a:rPr lang="sv-SE" dirty="0"/>
              <a:t>Ta sig mellan våningar</a:t>
            </a:r>
          </a:p>
          <a:p>
            <a:pPr marL="171450" indent="-171450">
              <a:buFont typeface="Arial" panose="020B0604020202020204" pitchFamily="34" charset="0"/>
              <a:buChar char="•"/>
            </a:pPr>
            <a:r>
              <a:rPr lang="sv-SE" dirty="0"/>
              <a:t>Plocka upp något man tappat</a:t>
            </a:r>
          </a:p>
          <a:p>
            <a:pPr marL="171450" indent="-171450">
              <a:buFont typeface="Arial" panose="020B0604020202020204" pitchFamily="34" charset="0"/>
              <a:buChar char="•"/>
            </a:pPr>
            <a:r>
              <a:rPr lang="sv-SE" dirty="0"/>
              <a:t>Komma ut på sin balkong</a:t>
            </a:r>
          </a:p>
          <a:p>
            <a:pPr marL="171450" indent="-171450">
              <a:buFont typeface="Arial" panose="020B0604020202020204" pitchFamily="34" charset="0"/>
              <a:buChar char="•"/>
            </a:pPr>
            <a:r>
              <a:rPr lang="sv-SE" dirty="0"/>
              <a:t>Ta sig fram längs gatorna i kvarteret</a:t>
            </a:r>
          </a:p>
        </p:txBody>
      </p:sp>
      <p:sp>
        <p:nvSpPr>
          <p:cNvPr id="4" name="Platshållare för bildnummer 3"/>
          <p:cNvSpPr>
            <a:spLocks noGrp="1"/>
          </p:cNvSpPr>
          <p:nvPr>
            <p:ph type="sldNum" sz="quarter" idx="5"/>
          </p:nvPr>
        </p:nvSpPr>
        <p:spPr/>
        <p:txBody>
          <a:bodyPr/>
          <a:lstStyle/>
          <a:p>
            <a:fld id="{D650C769-D86E-4ECC-8879-FA6486420682}" type="slidenum">
              <a:rPr lang="sv-SE" smtClean="0"/>
              <a:t>15</a:t>
            </a:fld>
            <a:endParaRPr lang="sv-SE"/>
          </a:p>
        </p:txBody>
      </p:sp>
    </p:spTree>
    <p:extLst>
      <p:ext uri="{BB962C8B-B14F-4D97-AF65-F5344CB8AC3E}">
        <p14:creationId xmlns:p14="http://schemas.microsoft.com/office/powerpoint/2010/main" val="1676523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Personlig vård handlar om aktiviteter kring hälsa och att kunna sköta sin hygien.</a:t>
            </a:r>
          </a:p>
          <a:p>
            <a:endParaRPr lang="sv-SE" dirty="0"/>
          </a:p>
          <a:p>
            <a:r>
              <a:rPr lang="sv-SE" b="1" dirty="0"/>
              <a:t>Även här finns det säkert exempel från vardagen för de individer ni träffar och svårigheter som de kan behöva stöd och hjälp med. Kom även här ihåg att göra en paus i filmen medan ni funderar och diskuterar. </a:t>
            </a:r>
          </a:p>
        </p:txBody>
      </p:sp>
      <p:sp>
        <p:nvSpPr>
          <p:cNvPr id="4" name="Platshållare för bildnummer 3"/>
          <p:cNvSpPr>
            <a:spLocks noGrp="1"/>
          </p:cNvSpPr>
          <p:nvPr>
            <p:ph type="sldNum" sz="quarter" idx="5"/>
          </p:nvPr>
        </p:nvSpPr>
        <p:spPr/>
        <p:txBody>
          <a:bodyPr/>
          <a:lstStyle/>
          <a:p>
            <a:fld id="{D650C769-D86E-4ECC-8879-FA6486420682}" type="slidenum">
              <a:rPr lang="sv-SE" smtClean="0"/>
              <a:t>16</a:t>
            </a:fld>
            <a:endParaRPr lang="sv-SE"/>
          </a:p>
        </p:txBody>
      </p:sp>
    </p:spTree>
    <p:extLst>
      <p:ext uri="{BB962C8B-B14F-4D97-AF65-F5344CB8AC3E}">
        <p14:creationId xmlns:p14="http://schemas.microsoft.com/office/powerpoint/2010/main" val="1423321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r>
              <a:rPr lang="sv-SE" dirty="0"/>
              <a:t>Exempel inom livsområdet ”Personlig vård” är:</a:t>
            </a:r>
          </a:p>
          <a:p>
            <a:pPr marL="171450" indent="-171450">
              <a:buFont typeface="Arial" panose="020B0604020202020204" pitchFamily="34" charset="0"/>
              <a:buChar char="•"/>
            </a:pPr>
            <a:r>
              <a:rPr lang="sv-SE" dirty="0"/>
              <a:t>Gå på toaletten</a:t>
            </a:r>
          </a:p>
          <a:p>
            <a:pPr marL="171450" indent="-171450">
              <a:buFont typeface="Arial" panose="020B0604020202020204" pitchFamily="34" charset="0"/>
              <a:buChar char="•"/>
            </a:pPr>
            <a:r>
              <a:rPr lang="sv-SE" dirty="0"/>
              <a:t>Äta</a:t>
            </a:r>
          </a:p>
          <a:p>
            <a:pPr marL="171450" indent="-171450">
              <a:buFont typeface="Arial" panose="020B0604020202020204" pitchFamily="34" charset="0"/>
              <a:buChar char="•"/>
            </a:pPr>
            <a:r>
              <a:rPr lang="sv-SE" dirty="0"/>
              <a:t>Dricka</a:t>
            </a:r>
          </a:p>
          <a:p>
            <a:pPr marL="171450" indent="-171450">
              <a:buFont typeface="Arial" panose="020B0604020202020204" pitchFamily="34" charset="0"/>
              <a:buChar char="•"/>
            </a:pPr>
            <a:r>
              <a:rPr lang="sv-SE" dirty="0"/>
              <a:t>Följa hälsoråd och medicinska ordinationer</a:t>
            </a:r>
          </a:p>
          <a:p>
            <a:pPr marL="171450" indent="-171450">
              <a:buFont typeface="Arial" panose="020B0604020202020204" pitchFamily="34" charset="0"/>
              <a:buChar char="•"/>
            </a:pPr>
            <a:r>
              <a:rPr lang="sv-SE" dirty="0"/>
              <a:t>Tvätta sig</a:t>
            </a:r>
          </a:p>
          <a:p>
            <a:pPr marL="171450" indent="-171450">
              <a:buFont typeface="Arial" panose="020B0604020202020204" pitchFamily="34" charset="0"/>
              <a:buChar char="•"/>
            </a:pPr>
            <a:r>
              <a:rPr lang="sv-SE" dirty="0"/>
              <a:t>Klä på sig</a:t>
            </a:r>
          </a:p>
          <a:p>
            <a:pPr marL="171450" indent="-171450">
              <a:buFont typeface="Arial" panose="020B0604020202020204" pitchFamily="34" charset="0"/>
              <a:buChar char="•"/>
            </a:pPr>
            <a:r>
              <a:rPr lang="sv-SE" dirty="0"/>
              <a:t>Borsta tänderna</a:t>
            </a:r>
          </a:p>
          <a:p>
            <a:pPr marL="171450" indent="-171450">
              <a:buFont typeface="Arial" panose="020B0604020202020204" pitchFamily="34" charset="0"/>
              <a:buChar char="•"/>
            </a:pPr>
            <a:r>
              <a:rPr lang="sv-SE" dirty="0"/>
              <a:t>Klippa naglarna</a:t>
            </a:r>
          </a:p>
          <a:p>
            <a:pPr marL="171450" indent="-171450">
              <a:buFont typeface="Arial" panose="020B0604020202020204" pitchFamily="34" charset="0"/>
              <a:buChar char="•"/>
            </a:pPr>
            <a:r>
              <a:rPr lang="sv-SE" dirty="0"/>
              <a:t>Raka sig</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17</a:t>
            </a:fld>
            <a:endParaRPr lang="sv-SE"/>
          </a:p>
        </p:txBody>
      </p:sp>
    </p:spTree>
    <p:extLst>
      <p:ext uri="{BB962C8B-B14F-4D97-AF65-F5344CB8AC3E}">
        <p14:creationId xmlns:p14="http://schemas.microsoft.com/office/powerpoint/2010/main" val="2145957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r>
              <a:rPr lang="sv-SE" dirty="0"/>
              <a:t>Det sjätte livsområdet handlar om hemliv och handlar om aktiviteter kring hushållsarbete i hemmet. Vilka svårigheter kan de individer ni träffar ha gällande livsområdet hemliv? Gör en paus här medan ni funderar och diskuterar. </a:t>
            </a:r>
          </a:p>
        </p:txBody>
      </p:sp>
      <p:sp>
        <p:nvSpPr>
          <p:cNvPr id="4" name="Platshållare för bildnummer 3"/>
          <p:cNvSpPr>
            <a:spLocks noGrp="1"/>
          </p:cNvSpPr>
          <p:nvPr>
            <p:ph type="sldNum" sz="quarter" idx="5"/>
          </p:nvPr>
        </p:nvSpPr>
        <p:spPr/>
        <p:txBody>
          <a:bodyPr/>
          <a:lstStyle/>
          <a:p>
            <a:fld id="{D650C769-D86E-4ECC-8879-FA6486420682}" type="slidenum">
              <a:rPr lang="sv-SE" smtClean="0"/>
              <a:t>18</a:t>
            </a:fld>
            <a:endParaRPr lang="sv-SE"/>
          </a:p>
        </p:txBody>
      </p:sp>
    </p:spTree>
    <p:extLst>
      <p:ext uri="{BB962C8B-B14F-4D97-AF65-F5344CB8AC3E}">
        <p14:creationId xmlns:p14="http://schemas.microsoft.com/office/powerpoint/2010/main" val="1125121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r>
              <a:rPr lang="sv-SE" dirty="0"/>
              <a:t>Exempelvis kan svårigheter inom livsområdet hemliv röra:</a:t>
            </a:r>
          </a:p>
          <a:p>
            <a:pPr marL="171450" indent="-171450">
              <a:buFont typeface="Arial" panose="020B0604020202020204" pitchFamily="34" charset="0"/>
              <a:buChar char="•"/>
            </a:pPr>
            <a:r>
              <a:rPr lang="sv-SE" dirty="0"/>
              <a:t>Städa</a:t>
            </a:r>
          </a:p>
          <a:p>
            <a:pPr marL="171450" indent="-171450">
              <a:buFont typeface="Arial" panose="020B0604020202020204" pitchFamily="34" charset="0"/>
              <a:buChar char="•"/>
            </a:pPr>
            <a:r>
              <a:rPr lang="sv-SE" dirty="0"/>
              <a:t>Tvätta</a:t>
            </a:r>
          </a:p>
          <a:p>
            <a:pPr marL="171450" indent="-171450">
              <a:buFont typeface="Arial" panose="020B0604020202020204" pitchFamily="34" charset="0"/>
              <a:buChar char="•"/>
            </a:pPr>
            <a:r>
              <a:rPr lang="sv-SE" dirty="0"/>
              <a:t>Laga och servera mat</a:t>
            </a:r>
          </a:p>
          <a:p>
            <a:pPr marL="171450" indent="-171450">
              <a:buFont typeface="Arial" panose="020B0604020202020204" pitchFamily="34" charset="0"/>
              <a:buChar char="•"/>
            </a:pPr>
            <a:r>
              <a:rPr lang="sv-SE" dirty="0"/>
              <a:t>Diska</a:t>
            </a:r>
          </a:p>
          <a:p>
            <a:pPr marL="171450" indent="-171450">
              <a:buFont typeface="Arial" panose="020B0604020202020204" pitchFamily="34" charset="0"/>
              <a:buChar char="•"/>
            </a:pPr>
            <a:r>
              <a:rPr lang="sv-SE" dirty="0"/>
              <a:t>Samla ihop och kasta sopor</a:t>
            </a:r>
          </a:p>
          <a:p>
            <a:pPr marL="171450" indent="-171450">
              <a:buFont typeface="Arial" panose="020B0604020202020204" pitchFamily="34" charset="0"/>
              <a:buChar char="•"/>
            </a:pPr>
            <a:r>
              <a:rPr lang="sv-SE" dirty="0"/>
              <a:t>Köpa kläder och andra varor</a:t>
            </a:r>
          </a:p>
          <a:p>
            <a:pPr marL="171450" indent="-171450">
              <a:buFont typeface="Arial" panose="020B0604020202020204" pitchFamily="34" charset="0"/>
              <a:buChar char="•"/>
            </a:pPr>
            <a:r>
              <a:rPr lang="sv-SE" dirty="0"/>
              <a:t>Underhålla hjälpmedel</a:t>
            </a:r>
          </a:p>
          <a:p>
            <a:pPr marL="171450" indent="-171450">
              <a:buFont typeface="Arial" panose="020B0604020202020204" pitchFamily="34" charset="0"/>
              <a:buChar char="•"/>
            </a:pPr>
            <a:r>
              <a:rPr lang="sv-SE" dirty="0"/>
              <a:t>Ta hand om växter och djur</a:t>
            </a:r>
          </a:p>
          <a:p>
            <a:pPr marL="171450" indent="-171450">
              <a:buFont typeface="Arial" panose="020B0604020202020204" pitchFamily="34" charset="0"/>
              <a:buChar char="•"/>
            </a:pPr>
            <a:r>
              <a:rPr lang="sv-SE" dirty="0"/>
              <a:t>Bistå andra till exempel ta hand om andra familjemedlemmar </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19</a:t>
            </a:fld>
            <a:endParaRPr lang="sv-SE"/>
          </a:p>
        </p:txBody>
      </p:sp>
    </p:spTree>
    <p:extLst>
      <p:ext uri="{BB962C8B-B14F-4D97-AF65-F5344CB8AC3E}">
        <p14:creationId xmlns:p14="http://schemas.microsoft.com/office/powerpoint/2010/main" val="3045529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Mellanmänskliga interaktioner och relationer handlar om att umgås och samspela med andra personer i sociala sammanhang på ett sätt som är socialt lämpligt och passande.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Även inom detta livsområdet kan de individer ni träffar ha svårigheter, fundera kring vilka det kan vara. Gör även här en paus medan ni kommer på exempel.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20</a:t>
            </a:fld>
            <a:endParaRPr lang="sv-SE"/>
          </a:p>
        </p:txBody>
      </p:sp>
    </p:spTree>
    <p:extLst>
      <p:ext uri="{BB962C8B-B14F-4D97-AF65-F5344CB8AC3E}">
        <p14:creationId xmlns:p14="http://schemas.microsoft.com/office/powerpoint/2010/main" val="164000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ICF som står för Internationell klassifikation av funktionstillstånd, funktionshinder och hälsa är framtagen av Världshälsoorganisationen. </a:t>
            </a:r>
          </a:p>
          <a:p>
            <a:pPr marL="0" indent="0">
              <a:buNone/>
            </a:pPr>
            <a:endParaRPr lang="sv-SE" dirty="0"/>
          </a:p>
          <a:p>
            <a:pPr marL="0" indent="0">
              <a:buNone/>
            </a:pPr>
            <a:r>
              <a:rPr lang="sv-SE" dirty="0"/>
              <a:t>Det är ett internationellt gemensamt språk för att beskriva en människas hälsa och välmående. Tanken är att alla ärenden beskrivs på samma sätt. Det innebär att både omsorgspersonal, chefer, handläggare och hälso- och sjukvårdspersonal använder samma språk.</a:t>
            </a:r>
          </a:p>
        </p:txBody>
      </p:sp>
      <p:sp>
        <p:nvSpPr>
          <p:cNvPr id="4" name="Platshållare för bildnummer 3"/>
          <p:cNvSpPr>
            <a:spLocks noGrp="1"/>
          </p:cNvSpPr>
          <p:nvPr>
            <p:ph type="sldNum" sz="quarter" idx="5"/>
          </p:nvPr>
        </p:nvSpPr>
        <p:spPr/>
        <p:txBody>
          <a:bodyPr/>
          <a:lstStyle/>
          <a:p>
            <a:fld id="{D650C769-D86E-4ECC-8879-FA6486420682}" type="slidenum">
              <a:rPr lang="sv-SE" smtClean="0"/>
              <a:t>3</a:t>
            </a:fld>
            <a:endParaRPr lang="sv-SE" dirty="0"/>
          </a:p>
        </p:txBody>
      </p:sp>
    </p:spTree>
    <p:extLst>
      <p:ext uri="{BB962C8B-B14F-4D97-AF65-F5344CB8AC3E}">
        <p14:creationId xmlns:p14="http://schemas.microsoft.com/office/powerpoint/2010/main" val="1594646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r>
              <a:rPr lang="sv-SE" dirty="0"/>
              <a:t>Exempel inom livsområdet Mellanmänskliga interaktioner och relationer kan vara:</a:t>
            </a:r>
          </a:p>
          <a:p>
            <a:pPr marL="171450" indent="-171450">
              <a:buFont typeface="Arial" panose="020B0604020202020204" pitchFamily="34" charset="0"/>
              <a:buChar char="•"/>
            </a:pPr>
            <a:r>
              <a:rPr lang="sv-SE" dirty="0"/>
              <a:t>Interaktioner och relationer med familj, släktingar, vänner eller grannar</a:t>
            </a:r>
          </a:p>
          <a:p>
            <a:pPr marL="171450" indent="-171450">
              <a:buFont typeface="Arial" panose="020B0604020202020204" pitchFamily="34" charset="0"/>
              <a:buChar char="•"/>
            </a:pPr>
            <a:r>
              <a:rPr lang="sv-SE" dirty="0"/>
              <a:t>Kontakt med myndigheter och samhällsfunktioner som Försäkringskassan och vårdcentral</a:t>
            </a:r>
          </a:p>
          <a:p>
            <a:pPr marL="171450" indent="-171450">
              <a:buFont typeface="Arial" panose="020B0604020202020204" pitchFamily="34" charset="0"/>
              <a:buChar char="•"/>
            </a:pPr>
            <a:r>
              <a:rPr lang="sv-SE" dirty="0"/>
              <a:t>Interagera med frisör, busschaufför eller cafébiträde</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21</a:t>
            </a:fld>
            <a:endParaRPr lang="sv-SE"/>
          </a:p>
        </p:txBody>
      </p:sp>
    </p:spTree>
    <p:extLst>
      <p:ext uri="{BB962C8B-B14F-4D97-AF65-F5344CB8AC3E}">
        <p14:creationId xmlns:p14="http://schemas.microsoft.com/office/powerpoint/2010/main" val="2615653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åttonde livsområdet är Utbildning, arbete, sysselsättning och ekonomiskt liv. Livsområdet rör handlingar som krävs vid arbete och sysselsättning, vid utbildning och i samband med ekonomiska transaktioner i olika former. Det här livsområdet rör kanske inte just de individer ni träffar i er yrkesroll. Om det inte gör det kan ni hoppa över att fundera ut exempel på vilka svårigheter det kan röra sig om. Om det däremot berör de individer ni träffar kan ni även här fundera kring vilka svårigheter det kan handla om.</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22</a:t>
            </a:fld>
            <a:endParaRPr lang="sv-SE"/>
          </a:p>
        </p:txBody>
      </p:sp>
    </p:spTree>
    <p:extLst>
      <p:ext uri="{BB962C8B-B14F-4D97-AF65-F5344CB8AC3E}">
        <p14:creationId xmlns:p14="http://schemas.microsoft.com/office/powerpoint/2010/main" val="3139003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r>
              <a:rPr lang="sv-SE" dirty="0"/>
              <a:t>Exempel inom livsområdet ”Utbildning, arbete, sysselsättning och ekonomiskt liv” är</a:t>
            </a:r>
          </a:p>
          <a:p>
            <a:pPr marL="171450" indent="-171450">
              <a:buFont typeface="Arial" panose="020B0604020202020204" pitchFamily="34" charset="0"/>
              <a:buChar char="•"/>
            </a:pPr>
            <a:r>
              <a:rPr lang="sv-SE" dirty="0"/>
              <a:t>Förmåga att söka jobb</a:t>
            </a:r>
          </a:p>
          <a:p>
            <a:pPr marL="171450" indent="-171450">
              <a:buFont typeface="Arial" panose="020B0604020202020204" pitchFamily="34" charset="0"/>
              <a:buChar char="•"/>
            </a:pPr>
            <a:r>
              <a:rPr lang="sv-SE" dirty="0"/>
              <a:t>Genomföra uppgifter som krävs för att bli anställd</a:t>
            </a:r>
          </a:p>
          <a:p>
            <a:pPr marL="171450" indent="-171450">
              <a:buFont typeface="Arial" panose="020B0604020202020204" pitchFamily="34" charset="0"/>
              <a:buChar char="•"/>
            </a:pPr>
            <a:r>
              <a:rPr lang="sv-SE" dirty="0"/>
              <a:t>Kunna ta sig till arbetsplatsen eller delta i anställningsintervju</a:t>
            </a:r>
          </a:p>
          <a:p>
            <a:pPr marL="171450" indent="-171450">
              <a:buFont typeface="Arial" panose="020B0604020202020204" pitchFamily="34" charset="0"/>
              <a:buChar char="•"/>
            </a:pPr>
            <a:r>
              <a:rPr lang="sv-SE" dirty="0"/>
              <a:t>Genomföra arbetsrelaterade uppgifter</a:t>
            </a:r>
          </a:p>
          <a:p>
            <a:pPr marL="171450" indent="-171450">
              <a:buFont typeface="Arial" panose="020B0604020202020204" pitchFamily="34" charset="0"/>
              <a:buChar char="•"/>
            </a:pPr>
            <a:r>
              <a:rPr lang="sv-SE" dirty="0"/>
              <a:t>Betala räkningar och hantera pengar</a:t>
            </a:r>
          </a:p>
          <a:p>
            <a:pPr marL="171450" indent="-171450">
              <a:buFont typeface="Arial" panose="020B0604020202020204" pitchFamily="34" charset="0"/>
              <a:buChar char="•"/>
            </a:pPr>
            <a:r>
              <a:rPr lang="sv-SE" dirty="0"/>
              <a:t>Gå utbildning, planera studier, genomföra läxor, studera inför prov</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23</a:t>
            </a:fld>
            <a:endParaRPr lang="sv-SE"/>
          </a:p>
        </p:txBody>
      </p:sp>
    </p:spTree>
    <p:extLst>
      <p:ext uri="{BB962C8B-B14F-4D97-AF65-F5344CB8AC3E}">
        <p14:creationId xmlns:p14="http://schemas.microsoft.com/office/powerpoint/2010/main" val="519311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r>
              <a:rPr lang="sv-SE" dirty="0"/>
              <a:t>Nionde livsområdet är Samhällsgemenskap, social och medborgerligt liv och handlar om att kunna ha ett socialt liv, delta i föreningar, utöva intressen, religion och politiska engagemang. Pausa även här och fundera kring vilka svårigheter de ni möter har inom det här livsområdet.</a:t>
            </a:r>
          </a:p>
        </p:txBody>
      </p:sp>
      <p:sp>
        <p:nvSpPr>
          <p:cNvPr id="4" name="Platshållare för bildnummer 3"/>
          <p:cNvSpPr>
            <a:spLocks noGrp="1"/>
          </p:cNvSpPr>
          <p:nvPr>
            <p:ph type="sldNum" sz="quarter" idx="5"/>
          </p:nvPr>
        </p:nvSpPr>
        <p:spPr/>
        <p:txBody>
          <a:bodyPr/>
          <a:lstStyle/>
          <a:p>
            <a:fld id="{D650C769-D86E-4ECC-8879-FA6486420682}" type="slidenum">
              <a:rPr lang="sv-SE" smtClean="0"/>
              <a:t>24</a:t>
            </a:fld>
            <a:endParaRPr lang="sv-SE"/>
          </a:p>
        </p:txBody>
      </p:sp>
    </p:spTree>
    <p:extLst>
      <p:ext uri="{BB962C8B-B14F-4D97-AF65-F5344CB8AC3E}">
        <p14:creationId xmlns:p14="http://schemas.microsoft.com/office/powerpoint/2010/main" val="1901541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r>
              <a:rPr lang="sv-SE" dirty="0"/>
              <a:t>Exempel inom livsområdet ”Samhällsgemenskap, social och medborgerligt liv är</a:t>
            </a:r>
          </a:p>
          <a:p>
            <a:endParaRPr lang="sv-SE" dirty="0"/>
          </a:p>
          <a:p>
            <a:pPr marL="171450" indent="-171450">
              <a:buFont typeface="Arial" panose="020B0604020202020204" pitchFamily="34" charset="0"/>
              <a:buChar char="•"/>
            </a:pPr>
            <a:r>
              <a:rPr lang="sv-SE" dirty="0"/>
              <a:t>Deltagande vid intressen och fritidsaktiviteter exempelvis kör, fotboll eller boule</a:t>
            </a:r>
          </a:p>
          <a:p>
            <a:pPr marL="171450" indent="-171450">
              <a:buFont typeface="Arial" panose="020B0604020202020204" pitchFamily="34" charset="0"/>
              <a:buChar char="•"/>
            </a:pPr>
            <a:r>
              <a:rPr lang="sv-SE" dirty="0"/>
              <a:t>Engagemang i politiska eller religiösa sammanhang</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25</a:t>
            </a:fld>
            <a:endParaRPr lang="sv-SE"/>
          </a:p>
        </p:txBody>
      </p:sp>
    </p:spTree>
    <p:extLst>
      <p:ext uri="{BB962C8B-B14F-4D97-AF65-F5344CB8AC3E}">
        <p14:creationId xmlns:p14="http://schemas.microsoft.com/office/powerpoint/2010/main" val="1056909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r>
              <a:rPr lang="sv-SE" dirty="0"/>
              <a:t>Det näst sista livsområdet handlar om känsla av trygghet och berör den enskildes känslomässiga upplevelse kring trygghet. Vad kan de ni möter exempelvis känna för otrygghet, rädsla och oro inför? Pausa och fundera om de ni möter har några svårigheter gällande det. </a:t>
            </a:r>
          </a:p>
        </p:txBody>
      </p:sp>
      <p:sp>
        <p:nvSpPr>
          <p:cNvPr id="4" name="Platshållare för bildnummer 3"/>
          <p:cNvSpPr>
            <a:spLocks noGrp="1"/>
          </p:cNvSpPr>
          <p:nvPr>
            <p:ph type="sldNum" sz="quarter" idx="5"/>
          </p:nvPr>
        </p:nvSpPr>
        <p:spPr/>
        <p:txBody>
          <a:bodyPr/>
          <a:lstStyle/>
          <a:p>
            <a:fld id="{D650C769-D86E-4ECC-8879-FA6486420682}" type="slidenum">
              <a:rPr lang="sv-SE" smtClean="0"/>
              <a:t>26</a:t>
            </a:fld>
            <a:endParaRPr lang="sv-SE"/>
          </a:p>
        </p:txBody>
      </p:sp>
    </p:spTree>
    <p:extLst>
      <p:ext uri="{BB962C8B-B14F-4D97-AF65-F5344CB8AC3E}">
        <p14:creationId xmlns:p14="http://schemas.microsoft.com/office/powerpoint/2010/main" val="817951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r>
              <a:rPr lang="sv-SE" dirty="0"/>
              <a:t>Här kommer exempel inom livsområdet ”Känsla av trygghet”:</a:t>
            </a:r>
          </a:p>
          <a:p>
            <a:pPr marL="171450" indent="-171450">
              <a:buFont typeface="Arial" panose="020B0604020202020204" pitchFamily="34" charset="0"/>
              <a:buChar char="•"/>
            </a:pPr>
            <a:r>
              <a:rPr lang="sv-SE" dirty="0"/>
              <a:t>Otrygghet inför att vara själv eller sova själv på natten</a:t>
            </a:r>
          </a:p>
          <a:p>
            <a:pPr marL="171450" indent="-171450">
              <a:buFont typeface="Arial" panose="020B0604020202020204" pitchFamily="34" charset="0"/>
              <a:buChar char="•"/>
            </a:pPr>
            <a:r>
              <a:rPr lang="sv-SE" dirty="0"/>
              <a:t>Oro för att halka på promenad</a:t>
            </a:r>
          </a:p>
          <a:p>
            <a:pPr marL="171450" indent="-171450">
              <a:buFont typeface="Arial" panose="020B0604020202020204" pitchFamily="34" charset="0"/>
              <a:buChar char="•"/>
            </a:pPr>
            <a:r>
              <a:rPr lang="sv-SE" dirty="0"/>
              <a:t>Rädsla att glömma spisen på</a:t>
            </a:r>
          </a:p>
          <a:p>
            <a:pPr marL="171450" indent="-171450">
              <a:buFont typeface="Arial" panose="020B0604020202020204" pitchFamily="34" charset="0"/>
              <a:buChar char="•"/>
            </a:pPr>
            <a:r>
              <a:rPr lang="sv-SE" dirty="0"/>
              <a:t>Oro inför att inte kunna ropa på någon om man behöver hjälp</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27</a:t>
            </a:fld>
            <a:endParaRPr lang="sv-SE"/>
          </a:p>
        </p:txBody>
      </p:sp>
    </p:spTree>
    <p:extLst>
      <p:ext uri="{BB962C8B-B14F-4D97-AF65-F5344CB8AC3E}">
        <p14:creationId xmlns:p14="http://schemas.microsoft.com/office/powerpoint/2010/main" val="1444514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r>
              <a:rPr lang="sv-SE" dirty="0"/>
              <a:t>Sista livsområdet är lite annorlunda mot resterande livsområden då de handlar om Personligt stöd från person som vårdar eller stödjer en närstående. Det handlar om den enskildes anhörigas behov av stöd och avlastning när den anhöriga vårdar eller stödjer närstående. Finns det exempel från vardagen för de individer ni träffar? Om det gör det pausar ni här och funderar kring exempel. </a:t>
            </a:r>
          </a:p>
        </p:txBody>
      </p:sp>
      <p:sp>
        <p:nvSpPr>
          <p:cNvPr id="4" name="Platshållare för bildnummer 3"/>
          <p:cNvSpPr>
            <a:spLocks noGrp="1"/>
          </p:cNvSpPr>
          <p:nvPr>
            <p:ph type="sldNum" sz="quarter" idx="5"/>
          </p:nvPr>
        </p:nvSpPr>
        <p:spPr/>
        <p:txBody>
          <a:bodyPr/>
          <a:lstStyle/>
          <a:p>
            <a:fld id="{D650C769-D86E-4ECC-8879-FA6486420682}" type="slidenum">
              <a:rPr lang="sv-SE" smtClean="0"/>
              <a:t>28</a:t>
            </a:fld>
            <a:endParaRPr lang="sv-SE"/>
          </a:p>
        </p:txBody>
      </p:sp>
    </p:spTree>
    <p:extLst>
      <p:ext uri="{BB962C8B-B14F-4D97-AF65-F5344CB8AC3E}">
        <p14:creationId xmlns:p14="http://schemas.microsoft.com/office/powerpoint/2010/main" val="602462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r>
              <a:rPr lang="sv-SE" dirty="0"/>
              <a:t>Exempel inom livsområdet ” Personligt stöd från person som vårdar eller stödjer en närstående” är:</a:t>
            </a:r>
          </a:p>
          <a:p>
            <a:r>
              <a:rPr lang="sv-SE" dirty="0"/>
              <a:t>Make som tar hand om sin fru med en långtgående demenssjukdom med stort behov av stöd i sin vardag kan behöva stöd med att frun får de stöd hon behöver när han behöver resa bort över en helg.</a:t>
            </a:r>
          </a:p>
          <a:p>
            <a:r>
              <a:rPr lang="sv-SE" dirty="0"/>
              <a:t>Ett föräldrapar kan behöva tid att ägna sig åt sin dotter som är syster till deras son med en funktionsnedsättning</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29</a:t>
            </a:fld>
            <a:endParaRPr lang="sv-SE"/>
          </a:p>
        </p:txBody>
      </p:sp>
    </p:spTree>
    <p:extLst>
      <p:ext uri="{BB962C8B-B14F-4D97-AF65-F5344CB8AC3E}">
        <p14:creationId xmlns:p14="http://schemas.microsoft.com/office/powerpoint/2010/main" val="3128435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kommer vi till en del i utbildningen där det är dags att plocka fram övningshäftet. Ni ska nu göra övning 1 till 3 i övningshäftet gällande identifiering av livsområden. Hur lång tid ni lägger på att göra uppgifterna bestämmer ni själva. Pausa därför utbildningen här medan ni gör övningarna. </a:t>
            </a:r>
          </a:p>
        </p:txBody>
      </p:sp>
      <p:sp>
        <p:nvSpPr>
          <p:cNvPr id="4" name="Platshållare för bildnummer 3"/>
          <p:cNvSpPr>
            <a:spLocks noGrp="1"/>
          </p:cNvSpPr>
          <p:nvPr>
            <p:ph type="sldNum" sz="quarter" idx="5"/>
          </p:nvPr>
        </p:nvSpPr>
        <p:spPr/>
        <p:txBody>
          <a:bodyPr/>
          <a:lstStyle/>
          <a:p>
            <a:fld id="{D650C769-D86E-4ECC-8879-FA6486420682}" type="slidenum">
              <a:rPr lang="sv-SE" smtClean="0"/>
              <a:t>30</a:t>
            </a:fld>
            <a:endParaRPr lang="sv-SE"/>
          </a:p>
        </p:txBody>
      </p:sp>
    </p:spTree>
    <p:extLst>
      <p:ext uri="{BB962C8B-B14F-4D97-AF65-F5344CB8AC3E}">
        <p14:creationId xmlns:p14="http://schemas.microsoft.com/office/powerpoint/2010/main" val="237600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Denna del är en reflektionsdel. Ni kan med fördel pausa filmen medan ni behandlar denna del. </a:t>
            </a:r>
          </a:p>
          <a:p>
            <a:pPr marL="0" indent="0">
              <a:buNone/>
            </a:pPr>
            <a:endParaRPr lang="sv-SE" dirty="0"/>
          </a:p>
          <a:p>
            <a:pPr marL="0" indent="0">
              <a:buNone/>
            </a:pPr>
            <a:r>
              <a:rPr lang="sv-SE" dirty="0"/>
              <a:t>Med personen bredvid dig, fundera och diskutera:</a:t>
            </a:r>
          </a:p>
          <a:p>
            <a:pPr marL="0" indent="0">
              <a:buNone/>
            </a:pPr>
            <a:endParaRPr lang="sv-SE" dirty="0"/>
          </a:p>
          <a:p>
            <a:pPr marL="0" indent="0">
              <a:buNone/>
            </a:pPr>
            <a:r>
              <a:rPr lang="sv-SE" dirty="0"/>
              <a:t>Har alla alltid samma bild av vad ett begrepp betyder? </a:t>
            </a:r>
          </a:p>
          <a:p>
            <a:pPr marL="0" indent="0">
              <a:buNone/>
            </a:pPr>
            <a:r>
              <a:rPr lang="sv-SE" dirty="0"/>
              <a:t>Vad betyder och innehåller exempelvis begreppet personlig hygien för dig? </a:t>
            </a:r>
          </a:p>
          <a:p>
            <a:pPr marL="0" indent="0">
              <a:buNone/>
            </a:pPr>
            <a:r>
              <a:rPr lang="sv-SE" dirty="0"/>
              <a:t>Vad händer när begreppet tolkas olika av personer som ska stötta och hjälpa den enskilde?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4</a:t>
            </a:fld>
            <a:endParaRPr lang="sv-SE"/>
          </a:p>
        </p:txBody>
      </p:sp>
    </p:spTree>
    <p:extLst>
      <p:ext uri="{BB962C8B-B14F-4D97-AF65-F5344CB8AC3E}">
        <p14:creationId xmlns:p14="http://schemas.microsoft.com/office/powerpoint/2010/main" val="917968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Nu kommer vi in på delen gällande relaterade faktorer. Information om en enskildes situation, olika saker som påverkar och orsakar den enskildes behov finns beskrivet under det som i IBIC kallas för relaterade faktorer. Rubrikerna är:</a:t>
            </a:r>
          </a:p>
          <a:p>
            <a:pPr marL="171450" indent="-171450">
              <a:buFont typeface="Arial" panose="020B0604020202020204" pitchFamily="34" charset="0"/>
              <a:buChar char="•"/>
            </a:pPr>
            <a:r>
              <a:rPr lang="sv-SE" dirty="0"/>
              <a:t>Kroppsfunktioner</a:t>
            </a:r>
          </a:p>
          <a:p>
            <a:pPr marL="171450" indent="-171450">
              <a:buFont typeface="Arial" panose="020B0604020202020204" pitchFamily="34" charset="0"/>
              <a:buChar char="•"/>
            </a:pPr>
            <a:r>
              <a:rPr lang="sv-SE" dirty="0"/>
              <a:t>Kroppstrukturer</a:t>
            </a:r>
          </a:p>
          <a:p>
            <a:pPr marL="171450" indent="-171450">
              <a:buFont typeface="Arial" panose="020B0604020202020204" pitchFamily="34" charset="0"/>
              <a:buChar char="•"/>
            </a:pPr>
            <a:r>
              <a:rPr lang="sv-SE" dirty="0"/>
              <a:t>Omgivningsfaktorer </a:t>
            </a:r>
          </a:p>
          <a:p>
            <a:pPr marL="171450" indent="-171450">
              <a:buFont typeface="Arial" panose="020B0604020202020204" pitchFamily="34" charset="0"/>
              <a:buChar char="•"/>
            </a:pPr>
            <a:r>
              <a:rPr lang="sv-SE" dirty="0"/>
              <a:t>Personfaktorer</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31</a:t>
            </a:fld>
            <a:endParaRPr lang="sv-SE"/>
          </a:p>
        </p:txBody>
      </p:sp>
    </p:spTree>
    <p:extLst>
      <p:ext uri="{BB962C8B-B14F-4D97-AF65-F5344CB8AC3E}">
        <p14:creationId xmlns:p14="http://schemas.microsoft.com/office/powerpoint/2010/main" val="2726800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Under rubriken </a:t>
            </a:r>
            <a:r>
              <a:rPr lang="sv-SE" b="1" dirty="0"/>
              <a:t>kroppsfunktioner</a:t>
            </a:r>
            <a:r>
              <a:rPr lang="sv-SE" dirty="0"/>
              <a:t> skrivs information om den enskildes olika funktioner i kroppen- exempelvis rörelseförmåga, sinnesfunktioner såsom smärta, nedsatt syn eller hörsel. Det kan även handla om svårigheter med minne eller att den enskilde har inkontinensproblem. </a:t>
            </a:r>
          </a:p>
          <a:p>
            <a:pPr marL="0" indent="0">
              <a:buNone/>
            </a:pPr>
            <a:r>
              <a:rPr lang="sv-SE" dirty="0"/>
              <a:t>Det är information som är viktig för utförarna att känna till för att kunna ge den enskilde rätt stöd.</a:t>
            </a:r>
          </a:p>
          <a:p>
            <a:pPr marL="0"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Under rubriken </a:t>
            </a:r>
            <a:r>
              <a:rPr lang="sv-SE" b="1" dirty="0"/>
              <a:t>kroppsstrukturer</a:t>
            </a:r>
            <a:r>
              <a:rPr lang="sv-SE" dirty="0"/>
              <a:t> finns information ifall den enskilde har avvikelser i kroppens strukturer alltså i kroppens anatomi, vilka är viktiga för utförarna att känna till. </a:t>
            </a:r>
          </a:p>
          <a:p>
            <a:pPr marL="0" indent="0">
              <a:buNone/>
            </a:pPr>
            <a:endParaRPr lang="sv-SE" dirty="0"/>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32</a:t>
            </a:fld>
            <a:endParaRPr lang="sv-SE"/>
          </a:p>
        </p:txBody>
      </p:sp>
    </p:spTree>
    <p:extLst>
      <p:ext uri="{BB962C8B-B14F-4D97-AF65-F5344CB8AC3E}">
        <p14:creationId xmlns:p14="http://schemas.microsoft.com/office/powerpoint/2010/main" val="1184411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158" rtl="0" eaLnBrk="1" fontAlgn="auto" latinLnBrk="0" hangingPunct="1">
              <a:lnSpc>
                <a:spcPct val="90000"/>
              </a:lnSpc>
              <a:spcBef>
                <a:spcPts val="0"/>
              </a:spcBef>
              <a:spcAft>
                <a:spcPts val="0"/>
              </a:spcAft>
              <a:buClrTx/>
              <a:buSzTx/>
              <a:buFont typeface="+mj-lt"/>
              <a:buNone/>
              <a:tabLst/>
              <a:defRPr/>
            </a:pPr>
            <a:r>
              <a:rPr lang="sv-SE" sz="1000" dirty="0"/>
              <a:t>Under rubriken omgivningsfaktorer framkommer fakta kring den </a:t>
            </a:r>
            <a:r>
              <a:rPr lang="sv-SE" sz="1000" dirty="0">
                <a:ea typeface="ＭＳ Ｐゴシック" pitchFamily="34" charset="-128"/>
                <a:cs typeface="Arial" pitchFamily="34" charset="0"/>
              </a:rPr>
              <a:t>omgivning i vilken människor lever och verkar samt vilka underlättande och hindrade faktorer som finns i den enskildes närhet.</a:t>
            </a:r>
            <a:r>
              <a:rPr lang="sv-SE" sz="1000" dirty="0"/>
              <a:t> Exempel kan vara hur bostaden är utformad, vilka hjälpmedel den enskilde har samt vilket stöd som anhöriga och vänner ger. </a:t>
            </a:r>
          </a:p>
          <a:p>
            <a:pPr marL="0" marR="0" indent="0" algn="l" defTabSz="914158" rtl="0" eaLnBrk="1" fontAlgn="auto" latinLnBrk="0" hangingPunct="1">
              <a:lnSpc>
                <a:spcPct val="90000"/>
              </a:lnSpc>
              <a:spcBef>
                <a:spcPts val="0"/>
              </a:spcBef>
              <a:spcAft>
                <a:spcPts val="0"/>
              </a:spcAft>
              <a:buClrTx/>
              <a:buSzTx/>
              <a:buFont typeface="+mj-lt"/>
              <a:buNone/>
              <a:tabLst/>
              <a:defRPr/>
            </a:pPr>
            <a:endParaRPr lang="sv-SE" sz="1000" i="1" baseline="0" dirty="0">
              <a:latin typeface="+mn-lt"/>
              <a:ea typeface="ＭＳ Ｐゴシック" pitchFamily="34" charset="-128"/>
              <a:cs typeface="Arial" pitchFamily="34" charset="0"/>
            </a:endParaRPr>
          </a:p>
        </p:txBody>
      </p:sp>
      <p:sp>
        <p:nvSpPr>
          <p:cNvPr id="4" name="Platshållare för bildnummer 3"/>
          <p:cNvSpPr>
            <a:spLocks noGrp="1"/>
          </p:cNvSpPr>
          <p:nvPr>
            <p:ph type="sldNum" sz="quarter" idx="10"/>
          </p:nvPr>
        </p:nvSpPr>
        <p:spPr/>
        <p:txBody>
          <a:bodyPr/>
          <a:lstStyle/>
          <a:p>
            <a:fld id="{D4045FB0-5EAC-49C2-A7A1-C763FDD81356}" type="slidenum">
              <a:rPr lang="sv-SE" smtClean="0"/>
              <a:t>33</a:t>
            </a:fld>
            <a:endParaRPr lang="sv-SE"/>
          </a:p>
        </p:txBody>
      </p:sp>
    </p:spTree>
    <p:extLst>
      <p:ext uri="{BB962C8B-B14F-4D97-AF65-F5344CB8AC3E}">
        <p14:creationId xmlns:p14="http://schemas.microsoft.com/office/powerpoint/2010/main" val="2279017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Rubriken </a:t>
            </a:r>
            <a:r>
              <a:rPr lang="sv-SE" b="1" dirty="0"/>
              <a:t>personfaktorer</a:t>
            </a:r>
            <a:r>
              <a:rPr lang="sv-SE" dirty="0"/>
              <a:t> ger en bild över sådan information om den enskilde som är specifikt och personligt för just hen. Exempelvis personliga egenskaper som kan vara viktiga att känna till eller något som är viktigt för hen. Det kan också vara bakgrundsinformation om tex tidigare arbete, utbildning, intressen och vanor. </a:t>
            </a:r>
          </a:p>
          <a:p>
            <a:pPr marL="0" indent="0">
              <a:buNone/>
            </a:pPr>
            <a:r>
              <a:rPr lang="sv-SE" dirty="0"/>
              <a:t>Att ha svårt att be om hjälp, lätt bli arg eller att vara morgonpigg kan också vara personfaktorer.</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34</a:t>
            </a:fld>
            <a:endParaRPr lang="sv-SE"/>
          </a:p>
        </p:txBody>
      </p:sp>
    </p:spTree>
    <p:extLst>
      <p:ext uri="{BB962C8B-B14F-4D97-AF65-F5344CB8AC3E}">
        <p14:creationId xmlns:p14="http://schemas.microsoft.com/office/powerpoint/2010/main" val="81129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Sista delen gällande relaterade faktorer gäller hälsotillstånd. Under den rubriken finns diagnoser och sjukdomar.</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35</a:t>
            </a:fld>
            <a:endParaRPr lang="sv-SE"/>
          </a:p>
        </p:txBody>
      </p:sp>
    </p:spTree>
    <p:extLst>
      <p:ext uri="{BB962C8B-B14F-4D97-AF65-F5344CB8AC3E}">
        <p14:creationId xmlns:p14="http://schemas.microsoft.com/office/powerpoint/2010/main" val="3202915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kommer vi till en reflektionsdel där jag vill att ni ställer er frågan: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Två personer som båda har samma diagnos eller skada, tex en hjärnblödning, kan ha stora skillnader i vilka insatser de behöver. Vad kan det bero på?</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Pausa filmen medan ni funderar och diskuterar i grupp. </a:t>
            </a:r>
          </a:p>
          <a:p>
            <a:endParaRPr lang="sv-SE" dirty="0"/>
          </a:p>
          <a:p>
            <a:r>
              <a:rPr lang="sv-SE" dirty="0"/>
              <a:t>Kommentar: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Vilket behov av stöd en person har beror på relaterade faktorer. Exempelvis hur omgivningen ser ut (är bostaden anpassad, finns hiss, vilka hjälpmedel finns, hur nära är det till arbetet, affärer etc.), hur kroppens funktioner fungerar och hur den enskildes nätverk ser ut. Detta avgör vilket behov av stöd hen har.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36</a:t>
            </a:fld>
            <a:endParaRPr lang="sv-SE"/>
          </a:p>
        </p:txBody>
      </p:sp>
    </p:spTree>
    <p:extLst>
      <p:ext uri="{BB962C8B-B14F-4D97-AF65-F5344CB8AC3E}">
        <p14:creationId xmlns:p14="http://schemas.microsoft.com/office/powerpoint/2010/main" val="841435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Sista delen i del 2 av denna utbildningen är att genomför övning 4 i övningshäftet gällande relaterade faktorer. När ni gjort den är ni klara med denna del och kan gå vidare till del 3.</a:t>
            </a:r>
          </a:p>
        </p:txBody>
      </p:sp>
      <p:sp>
        <p:nvSpPr>
          <p:cNvPr id="4" name="Platshållare för bildnummer 3"/>
          <p:cNvSpPr>
            <a:spLocks noGrp="1"/>
          </p:cNvSpPr>
          <p:nvPr>
            <p:ph type="sldNum" sz="quarter" idx="5"/>
          </p:nvPr>
        </p:nvSpPr>
        <p:spPr/>
        <p:txBody>
          <a:bodyPr/>
          <a:lstStyle/>
          <a:p>
            <a:fld id="{D650C769-D86E-4ECC-8879-FA6486420682}" type="slidenum">
              <a:rPr lang="sv-SE" smtClean="0"/>
              <a:t>37</a:t>
            </a:fld>
            <a:endParaRPr lang="sv-SE"/>
          </a:p>
        </p:txBody>
      </p:sp>
    </p:spTree>
    <p:extLst>
      <p:ext uri="{BB962C8B-B14F-4D97-AF65-F5344CB8AC3E}">
        <p14:creationId xmlns:p14="http://schemas.microsoft.com/office/powerpoint/2010/main" val="339244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ni har några frågor är ni välkomna att höra av er till mig, här är mina kontaktuppgifter. </a:t>
            </a:r>
          </a:p>
        </p:txBody>
      </p:sp>
      <p:sp>
        <p:nvSpPr>
          <p:cNvPr id="4" name="Platshållare för bildnummer 3"/>
          <p:cNvSpPr>
            <a:spLocks noGrp="1"/>
          </p:cNvSpPr>
          <p:nvPr>
            <p:ph type="sldNum" sz="quarter" idx="10"/>
          </p:nvPr>
        </p:nvSpPr>
        <p:spPr/>
        <p:txBody>
          <a:bodyPr/>
          <a:lstStyle/>
          <a:p>
            <a:fld id="{D650C769-D86E-4ECC-8879-FA6486420682}" type="slidenum">
              <a:rPr lang="sv-SE" smtClean="0"/>
              <a:t>38</a:t>
            </a:fld>
            <a:endParaRPr lang="sv-SE" dirty="0"/>
          </a:p>
        </p:txBody>
      </p:sp>
    </p:spTree>
    <p:extLst>
      <p:ext uri="{BB962C8B-B14F-4D97-AF65-F5344CB8AC3E}">
        <p14:creationId xmlns:p14="http://schemas.microsoft.com/office/powerpoint/2010/main" val="40219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IBIC används som arbetssätt i den sociala dokumentationen beskrivs den enskildes behov av stöd och hjälp och egna förmågor i olika aktiviteter under en eller flera av 11 olika rubriker också kallade ”livsområden”. Annan information kring den enskilde som också är av vikt kategoriseras under ”relaterade faktorer”.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5</a:t>
            </a:fld>
            <a:endParaRPr lang="sv-SE"/>
          </a:p>
        </p:txBody>
      </p:sp>
    </p:spTree>
    <p:extLst>
      <p:ext uri="{BB962C8B-B14F-4D97-AF65-F5344CB8AC3E}">
        <p14:creationId xmlns:p14="http://schemas.microsoft.com/office/powerpoint/2010/main" val="2793565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de 11 livsområdena i IBIC. </a:t>
            </a:r>
          </a:p>
          <a:p>
            <a:pPr marL="0" indent="0">
              <a:buFont typeface="+mj-lt"/>
              <a:buNone/>
            </a:pPr>
            <a:r>
              <a:rPr lang="sv-SE" dirty="0"/>
              <a:t>Första gäller Lärande och att tillämpa kunskap</a:t>
            </a:r>
          </a:p>
          <a:p>
            <a:pPr marL="0" indent="0">
              <a:buFont typeface="+mj-lt"/>
              <a:buNone/>
            </a:pPr>
            <a:r>
              <a:rPr lang="sv-SE" dirty="0"/>
              <a:t>Andra är Allmänna uppgifter och krav</a:t>
            </a:r>
          </a:p>
          <a:p>
            <a:pPr marL="0" indent="0">
              <a:buFont typeface="+mj-lt"/>
              <a:buNone/>
            </a:pPr>
            <a:r>
              <a:rPr lang="sv-SE" dirty="0"/>
              <a:t>Tredje Kommunikation</a:t>
            </a:r>
          </a:p>
          <a:p>
            <a:pPr marL="0" indent="0">
              <a:buFont typeface="+mj-lt"/>
              <a:buNone/>
            </a:pPr>
            <a:r>
              <a:rPr lang="sv-SE" dirty="0"/>
              <a:t>Fjärde Förflyttning</a:t>
            </a:r>
          </a:p>
          <a:p>
            <a:pPr marL="0" indent="0">
              <a:buFont typeface="+mj-lt"/>
              <a:buNone/>
            </a:pPr>
            <a:r>
              <a:rPr lang="sv-SE" dirty="0"/>
              <a:t>Femte Personlig vård</a:t>
            </a:r>
          </a:p>
          <a:p>
            <a:pPr marL="0" indent="0">
              <a:buFont typeface="+mj-lt"/>
              <a:buNone/>
            </a:pPr>
            <a:r>
              <a:rPr lang="sv-SE" dirty="0"/>
              <a:t>Sjätte Hemliv</a:t>
            </a:r>
          </a:p>
          <a:p>
            <a:pPr marL="0" indent="0">
              <a:buFont typeface="+mj-lt"/>
              <a:buNone/>
            </a:pPr>
            <a:r>
              <a:rPr lang="sv-SE" dirty="0"/>
              <a:t>Sjunde Mellanmänskliga interaktioner och relationer</a:t>
            </a:r>
          </a:p>
          <a:p>
            <a:pPr marL="0" indent="0">
              <a:buFont typeface="+mj-lt"/>
              <a:buNone/>
            </a:pPr>
            <a:r>
              <a:rPr lang="sv-SE" dirty="0"/>
              <a:t>Åttonde Utbildning, arbete, sysselsättning och ekonomiskt liv</a:t>
            </a:r>
          </a:p>
          <a:p>
            <a:pPr marL="0" indent="0">
              <a:buFont typeface="+mj-lt"/>
              <a:buNone/>
            </a:pPr>
            <a:r>
              <a:rPr lang="sv-SE" dirty="0"/>
              <a:t>Nionde Samhällsgemenskap, socialt och medborgerligt liv</a:t>
            </a:r>
          </a:p>
          <a:p>
            <a:pPr marL="0" indent="0">
              <a:buFont typeface="+mj-lt"/>
              <a:buNone/>
            </a:pPr>
            <a:r>
              <a:rPr lang="sv-SE" dirty="0"/>
              <a:t>Tionde Känsla av trygghet</a:t>
            </a:r>
          </a:p>
          <a:p>
            <a:pPr marL="0" indent="0">
              <a:buFont typeface="+mj-lt"/>
              <a:buNone/>
            </a:pPr>
            <a:r>
              <a:rPr lang="sv-SE" dirty="0"/>
              <a:t>Och elfte Personligt stöd från person som vårdar eller stödjer en närstående</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6</a:t>
            </a:fld>
            <a:endParaRPr lang="sv-SE"/>
          </a:p>
        </p:txBody>
      </p:sp>
    </p:spTree>
    <p:extLst>
      <p:ext uri="{BB962C8B-B14F-4D97-AF65-F5344CB8AC3E}">
        <p14:creationId xmlns:p14="http://schemas.microsoft.com/office/powerpoint/2010/main" val="210249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Livsområdena är kopplade till vilket behov den enskilde har.</a:t>
            </a:r>
          </a:p>
          <a:p>
            <a:endParaRPr lang="sv-SE" dirty="0"/>
          </a:p>
          <a:p>
            <a:pPr marL="0" indent="0">
              <a:buNone/>
            </a:pPr>
            <a:r>
              <a:rPr lang="sv-SE" dirty="0"/>
              <a:t>En individ kan inom de olika livsområdena antingen klara sig själv eller ha behov av stöd och hjälp. </a:t>
            </a:r>
          </a:p>
          <a:p>
            <a:pPr marL="0" indent="0">
              <a:buNone/>
            </a:pPr>
            <a:endParaRPr lang="sv-SE" dirty="0"/>
          </a:p>
          <a:p>
            <a:pPr marL="0" indent="0">
              <a:buNone/>
            </a:pPr>
            <a:r>
              <a:rPr lang="sv-SE" dirty="0"/>
              <a:t>Uppdragen från handläggare till utförare ska vara uppdelade efter de behov den enskilde har inom de olika livsområdena. Genomförandeplanerna bygger även de på livsområdena.</a:t>
            </a:r>
          </a:p>
        </p:txBody>
      </p:sp>
      <p:sp>
        <p:nvSpPr>
          <p:cNvPr id="4" name="Platshållare för bildnummer 3"/>
          <p:cNvSpPr>
            <a:spLocks noGrp="1"/>
          </p:cNvSpPr>
          <p:nvPr>
            <p:ph type="sldNum" sz="quarter" idx="5"/>
          </p:nvPr>
        </p:nvSpPr>
        <p:spPr/>
        <p:txBody>
          <a:bodyPr/>
          <a:lstStyle/>
          <a:p>
            <a:fld id="{D650C769-D86E-4ECC-8879-FA6486420682}" type="slidenum">
              <a:rPr lang="sv-SE" smtClean="0"/>
              <a:t>7</a:t>
            </a:fld>
            <a:endParaRPr lang="sv-SE"/>
          </a:p>
        </p:txBody>
      </p:sp>
    </p:spTree>
    <p:extLst>
      <p:ext uri="{BB962C8B-B14F-4D97-AF65-F5344CB8AC3E}">
        <p14:creationId xmlns:p14="http://schemas.microsoft.com/office/powerpoint/2010/main" val="3061581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Skriv ut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första livsområdet handlar om lärande och att tillämpa kunskap. Livsområdet handlar om förmågan till inlärning, att kunna ta reda på information, att fokusera uppmärksamhet, att lösa problem samt fatta beslut.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Efter varje livsområde ta en stund och fundera kring exempel från vardagen för de individer ni träffar. Vilka svårigheter kan de behöva stöd och hjälp med? Pausa gärna filmen medan ni funderar och dela sedan med er av era funderingar i grupp. I nästa bild kommer exempel från livsområdet att presenteras.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8</a:t>
            </a:fld>
            <a:endParaRPr lang="sv-SE"/>
          </a:p>
        </p:txBody>
      </p:sp>
    </p:spTree>
    <p:extLst>
      <p:ext uri="{BB962C8B-B14F-4D97-AF65-F5344CB8AC3E}">
        <p14:creationId xmlns:p14="http://schemas.microsoft.com/office/powerpoint/2010/main" val="417496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endParaRPr lang="sv-SE" dirty="0"/>
          </a:p>
          <a:p>
            <a:r>
              <a:rPr lang="sv-SE" dirty="0"/>
              <a:t>Här kommer exempel inom livsområdet ”Lärande och att tillämpa kunskap”</a:t>
            </a:r>
          </a:p>
          <a:p>
            <a:pPr marL="171450" indent="-171450">
              <a:buFont typeface="Arial" panose="020B0604020202020204" pitchFamily="34" charset="0"/>
              <a:buChar char="•"/>
            </a:pPr>
            <a:r>
              <a:rPr lang="sv-SE" dirty="0"/>
              <a:t>Lära sig nya saker</a:t>
            </a:r>
          </a:p>
          <a:p>
            <a:pPr marL="171450" indent="-171450">
              <a:buFont typeface="Arial" panose="020B0604020202020204" pitchFamily="34" charset="0"/>
              <a:buChar char="•"/>
            </a:pPr>
            <a:r>
              <a:rPr lang="sv-SE" dirty="0"/>
              <a:t>Använda sig av kunskap man en gång fått</a:t>
            </a:r>
          </a:p>
          <a:p>
            <a:pPr marL="171450" indent="-171450">
              <a:buFont typeface="Arial" panose="020B0604020202020204" pitchFamily="34" charset="0"/>
              <a:buChar char="•"/>
            </a:pPr>
            <a:r>
              <a:rPr lang="sv-SE" dirty="0"/>
              <a:t>Kunna fokusera och filtrera bort intryck samt inte bli distraherad</a:t>
            </a:r>
          </a:p>
          <a:p>
            <a:pPr marL="171450" indent="-171450">
              <a:buFont typeface="Arial" panose="020B0604020202020204" pitchFamily="34" charset="0"/>
              <a:buChar char="•"/>
            </a:pPr>
            <a:r>
              <a:rPr lang="sv-SE" dirty="0"/>
              <a:t>Ta reda på information, antingen genom att fråga andra eller ta reda på själv</a:t>
            </a:r>
          </a:p>
          <a:p>
            <a:pPr marL="171450" indent="-171450">
              <a:buFont typeface="Arial" panose="020B0604020202020204" pitchFamily="34" charset="0"/>
              <a:buChar char="•"/>
            </a:pPr>
            <a:r>
              <a:rPr lang="sv-SE" dirty="0"/>
              <a:t>Kunna fatta beslut samt</a:t>
            </a:r>
          </a:p>
          <a:p>
            <a:pPr marL="171450" indent="-171450">
              <a:buFont typeface="Arial" panose="020B0604020202020204" pitchFamily="34" charset="0"/>
              <a:buChar char="•"/>
            </a:pPr>
            <a:r>
              <a:rPr lang="sv-SE" dirty="0"/>
              <a:t>Bestämma vad man vill, exempelvis vid ansökan om stöd och hjälp via kommunen</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9</a:t>
            </a:fld>
            <a:endParaRPr lang="sv-SE"/>
          </a:p>
        </p:txBody>
      </p:sp>
    </p:spTree>
    <p:extLst>
      <p:ext uri="{BB962C8B-B14F-4D97-AF65-F5344CB8AC3E}">
        <p14:creationId xmlns:p14="http://schemas.microsoft.com/office/powerpoint/2010/main" val="4171933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a:t>
            </a:r>
          </a:p>
          <a:p>
            <a:endParaRPr lang="sv-SE" dirty="0"/>
          </a:p>
          <a:p>
            <a:r>
              <a:rPr lang="sv-SE" dirty="0"/>
              <a:t>Andra livsområdet handlar om Allmänna uppgifter och krav</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Livsområdet handlar om att  genomföra en daglig rutin och hantera stress och andra psykologiska krav samt att på ett socialt lämpligt sätt hantera sitt eget beteende.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Som innan ta en stund och fundera och dela med er av funderingar i grupp kring exempel från vardagen för de individer ni träffar. Vilka svårigheter kan de behöva stöd och hjälp med? Pausa gärna filmen medan ni funderar. I nästa bild presenteras exempel från livsområdet.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10</a:t>
            </a:fld>
            <a:endParaRPr lang="sv-SE"/>
          </a:p>
        </p:txBody>
      </p:sp>
    </p:spTree>
    <p:extLst>
      <p:ext uri="{BB962C8B-B14F-4D97-AF65-F5344CB8AC3E}">
        <p14:creationId xmlns:p14="http://schemas.microsoft.com/office/powerpoint/2010/main" val="75050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Inledningssid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9144000" cy="5558047"/>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2" name="Rubrik 1"/>
          <p:cNvSpPr>
            <a:spLocks noGrp="1"/>
          </p:cNvSpPr>
          <p:nvPr>
            <p:ph type="title"/>
          </p:nvPr>
        </p:nvSpPr>
        <p:spPr>
          <a:xfrm>
            <a:off x="694722" y="1001154"/>
            <a:ext cx="3549592" cy="2646313"/>
          </a:xfrm>
        </p:spPr>
        <p:txBody>
          <a:bodyPr lIns="0" tIns="0" rIns="0" bIns="0" anchor="t" anchorCtr="0">
            <a:noAutofit/>
          </a:bodyPr>
          <a:lstStyle>
            <a:lvl1pPr algn="l">
              <a:defRPr sz="3600" b="1">
                <a:solidFill>
                  <a:schemeClr val="bg1"/>
                </a:solidFill>
                <a:effectLst>
                  <a:outerShdw blurRad="38100" dist="25400" dir="2700000" algn="tl" rotWithShape="0">
                    <a:srgbClr val="000000">
                      <a:alpha val="43000"/>
                    </a:srgbClr>
                  </a:outerShdw>
                </a:effectLst>
              </a:defRPr>
            </a:lvl1pPr>
          </a:lstStyle>
          <a:p>
            <a:r>
              <a:rPr lang="sv-SE"/>
              <a:t>Klicka här för att ändra mall för rubrikformat</a:t>
            </a:r>
            <a:endParaRPr lang="sv-SE" dirty="0"/>
          </a:p>
        </p:txBody>
      </p:sp>
      <p:sp>
        <p:nvSpPr>
          <p:cNvPr id="4" name="Platshållare för text 3"/>
          <p:cNvSpPr>
            <a:spLocks noGrp="1"/>
          </p:cNvSpPr>
          <p:nvPr>
            <p:ph type="body" sz="half" idx="2"/>
          </p:nvPr>
        </p:nvSpPr>
        <p:spPr>
          <a:xfrm>
            <a:off x="695931" y="5920972"/>
            <a:ext cx="6121023" cy="320975"/>
          </a:xfrm>
        </p:spPr>
        <p:txBody>
          <a:bodyPr lIns="0" tIns="0" rIns="0" bIns="0">
            <a:noAutofit/>
          </a:bodyPr>
          <a:lstStyle>
            <a:lvl1pPr marL="0" indent="0">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175051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nehållssida bild upptill">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1"/>
            <a:ext cx="9144000" cy="2250831"/>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här för att lägga till bild</a:t>
            </a:r>
          </a:p>
        </p:txBody>
      </p:sp>
      <p:sp>
        <p:nvSpPr>
          <p:cNvPr id="5" name="Rubrik 1"/>
          <p:cNvSpPr>
            <a:spLocks noGrp="1"/>
          </p:cNvSpPr>
          <p:nvPr>
            <p:ph type="title"/>
          </p:nvPr>
        </p:nvSpPr>
        <p:spPr>
          <a:xfrm>
            <a:off x="518746" y="2187779"/>
            <a:ext cx="8229600" cy="1143000"/>
          </a:xfrm>
        </p:spPr>
        <p:txBody>
          <a:bodyPr/>
          <a:lstStyle/>
          <a:p>
            <a:r>
              <a:rPr lang="sv-SE"/>
              <a:t>Klicka här för att ändra mall för rubrikformat</a:t>
            </a:r>
            <a:endParaRPr lang="sv-SE" dirty="0"/>
          </a:p>
        </p:txBody>
      </p:sp>
      <p:sp>
        <p:nvSpPr>
          <p:cNvPr id="9" name="Platshållare för text 8"/>
          <p:cNvSpPr>
            <a:spLocks noGrp="1"/>
          </p:cNvSpPr>
          <p:nvPr>
            <p:ph type="body" sz="quarter" idx="10" hasCustomPrompt="1"/>
          </p:nvPr>
        </p:nvSpPr>
        <p:spPr>
          <a:xfrm>
            <a:off x="518746" y="3331308"/>
            <a:ext cx="8229600" cy="2251808"/>
          </a:xfrm>
        </p:spPr>
        <p:txBody>
          <a:bodyPr/>
          <a:lstStyle>
            <a:lvl1pPr marL="342900" indent="-342900">
              <a:buClrTx/>
              <a:buSzPct val="125000"/>
              <a:buFont typeface="Arial" panose="020B0604020202020204" pitchFamily="34" charset="0"/>
              <a:buChar char="•"/>
              <a:defRPr sz="2800"/>
            </a:lvl1pPr>
          </a:lstStyle>
          <a:p>
            <a:pPr marL="0" indent="0">
              <a:buClr>
                <a:schemeClr val="tx2"/>
              </a:buClr>
              <a:buSzPct val="125000"/>
              <a:buNone/>
            </a:pPr>
            <a:r>
              <a:rPr lang="sv-SE" sz="2400" dirty="0"/>
              <a:t>Skriv din text här</a:t>
            </a:r>
          </a:p>
          <a:p>
            <a:pPr lvl="0"/>
            <a:endParaRPr lang="sv-SE" dirty="0"/>
          </a:p>
        </p:txBody>
      </p:sp>
    </p:spTree>
    <p:extLst>
      <p:ext uri="{BB962C8B-B14F-4D97-AF65-F5344CB8AC3E}">
        <p14:creationId xmlns:p14="http://schemas.microsoft.com/office/powerpoint/2010/main" val="71639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unktlista två kolumner">
    <p:spTree>
      <p:nvGrpSpPr>
        <p:cNvPr id="1" name=""/>
        <p:cNvGrpSpPr/>
        <p:nvPr/>
      </p:nvGrpSpPr>
      <p:grpSpPr>
        <a:xfrm>
          <a:off x="0" y="0"/>
          <a:ext cx="0" cy="0"/>
          <a:chOff x="0" y="0"/>
          <a:chExt cx="0" cy="0"/>
        </a:xfrm>
      </p:grpSpPr>
      <p:sp>
        <p:nvSpPr>
          <p:cNvPr id="5" name="Rubrik 1"/>
          <p:cNvSpPr>
            <a:spLocks noGrp="1"/>
          </p:cNvSpPr>
          <p:nvPr>
            <p:ph type="title"/>
          </p:nvPr>
        </p:nvSpPr>
        <p:spPr>
          <a:xfrm>
            <a:off x="533401" y="305446"/>
            <a:ext cx="8229600" cy="1143000"/>
          </a:xfrm>
        </p:spPr>
        <p:txBody>
          <a:bodyPr/>
          <a:lstStyle/>
          <a:p>
            <a:r>
              <a:rPr lang="sv-SE"/>
              <a:t>Klicka här för att ändra mall för rubrikformat</a:t>
            </a:r>
            <a:endParaRPr lang="sv-SE" dirty="0"/>
          </a:p>
        </p:txBody>
      </p:sp>
      <p:sp>
        <p:nvSpPr>
          <p:cNvPr id="4" name="Platshållare för text 3"/>
          <p:cNvSpPr>
            <a:spLocks noGrp="1"/>
          </p:cNvSpPr>
          <p:nvPr>
            <p:ph type="body" sz="quarter" idx="10" hasCustomPrompt="1"/>
          </p:nvPr>
        </p:nvSpPr>
        <p:spPr>
          <a:xfrm>
            <a:off x="533401" y="1468684"/>
            <a:ext cx="3713284" cy="4949825"/>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
        <p:nvSpPr>
          <p:cNvPr id="8" name="Platshållare för text 3"/>
          <p:cNvSpPr>
            <a:spLocks noGrp="1"/>
          </p:cNvSpPr>
          <p:nvPr>
            <p:ph type="body" sz="quarter" idx="11" hasCustomPrompt="1"/>
          </p:nvPr>
        </p:nvSpPr>
        <p:spPr>
          <a:xfrm>
            <a:off x="4941277" y="1468684"/>
            <a:ext cx="3821723" cy="4114431"/>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Tree>
    <p:extLst>
      <p:ext uri="{BB962C8B-B14F-4D97-AF65-F5344CB8AC3E}">
        <p14:creationId xmlns:p14="http://schemas.microsoft.com/office/powerpoint/2010/main" val="272567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Här står en rubrik</a:t>
            </a:r>
          </a:p>
        </p:txBody>
      </p:sp>
      <p:sp>
        <p:nvSpPr>
          <p:cNvPr id="3" name="Platshållare för innehåll 2"/>
          <p:cNvSpPr>
            <a:spLocks noGrp="1"/>
          </p:cNvSpPr>
          <p:nvPr>
            <p:ph idx="1" hasCustomPrompt="1"/>
          </p:nvPr>
        </p:nvSpPr>
        <p:spPr/>
        <p:txBody>
          <a:bodyPr/>
          <a:lstStyle>
            <a:lvl1pPr marL="0" indent="0">
              <a:buNone/>
              <a:defRPr sz="2400"/>
            </a:lvl1pPr>
            <a:lvl2pPr>
              <a:defRPr sz="2000"/>
            </a:lvl2pPr>
          </a:lstStyle>
          <a:p>
            <a:pPr lvl="0"/>
            <a:r>
              <a:rPr lang="sv-SE" dirty="0"/>
              <a:t>Skriv din text här</a:t>
            </a:r>
          </a:p>
        </p:txBody>
      </p:sp>
    </p:spTree>
    <p:extLst>
      <p:ext uri="{BB962C8B-B14F-4D97-AF65-F5344CB8AC3E}">
        <p14:creationId xmlns:p14="http://schemas.microsoft.com/office/powerpoint/2010/main" val="100921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6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7700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WOT-analys">
    <p:spTree>
      <p:nvGrpSpPr>
        <p:cNvPr id="1" name=""/>
        <p:cNvGrpSpPr/>
        <p:nvPr/>
      </p:nvGrpSpPr>
      <p:grpSpPr>
        <a:xfrm>
          <a:off x="0" y="0"/>
          <a:ext cx="0" cy="0"/>
          <a:chOff x="0" y="0"/>
          <a:chExt cx="0" cy="0"/>
        </a:xfrm>
      </p:grpSpPr>
      <p:graphicFrame>
        <p:nvGraphicFramePr>
          <p:cNvPr id="14" name="Tabell 13"/>
          <p:cNvGraphicFramePr>
            <a:graphicFrameLocks noGrp="1"/>
          </p:cNvGraphicFramePr>
          <p:nvPr userDrawn="1">
            <p:extLst>
              <p:ext uri="{D42A27DB-BD31-4B8C-83A1-F6EECF244321}">
                <p14:modId xmlns:p14="http://schemas.microsoft.com/office/powerpoint/2010/main" val="1220344925"/>
              </p:ext>
            </p:extLst>
          </p:nvPr>
        </p:nvGraphicFramePr>
        <p:xfrm>
          <a:off x="293078" y="1887322"/>
          <a:ext cx="8557844" cy="3599077"/>
        </p:xfrm>
        <a:graphic>
          <a:graphicData uri="http://schemas.openxmlformats.org/drawingml/2006/table">
            <a:tbl>
              <a:tblPr firstRow="1" bandRow="1">
                <a:tableStyleId>{21E4AEA4-8DFA-4A89-87EB-49C32662AFE0}</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3599077">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extLst>
                  <a:ext uri="{0D108BD9-81ED-4DB2-BD59-A6C34878D82A}">
                    <a16:rowId xmlns:a16="http://schemas.microsoft.com/office/drawing/2014/main" val="10000"/>
                  </a:ext>
                </a:extLst>
              </a:tr>
            </a:tbl>
          </a:graphicData>
        </a:graphic>
      </p:graphicFrame>
      <p:sp>
        <p:nvSpPr>
          <p:cNvPr id="4" name="Rubrik 1"/>
          <p:cNvSpPr>
            <a:spLocks noGrp="1"/>
          </p:cNvSpPr>
          <p:nvPr>
            <p:ph type="title" hasCustomPrompt="1"/>
          </p:nvPr>
        </p:nvSpPr>
        <p:spPr>
          <a:xfrm>
            <a:off x="457200" y="274638"/>
            <a:ext cx="8229600" cy="1143000"/>
          </a:xfrm>
        </p:spPr>
        <p:txBody>
          <a:bodyPr/>
          <a:lstStyle>
            <a:lvl1pPr>
              <a:defRPr/>
            </a:lvl1pPr>
          </a:lstStyle>
          <a:p>
            <a:r>
              <a:rPr lang="sv-SE" dirty="0" err="1"/>
              <a:t>SWOT</a:t>
            </a:r>
            <a:endParaRPr lang="sv-SE" dirty="0"/>
          </a:p>
        </p:txBody>
      </p:sp>
      <p:sp>
        <p:nvSpPr>
          <p:cNvPr id="6" name="Platshållare för text 5"/>
          <p:cNvSpPr>
            <a:spLocks noGrp="1"/>
          </p:cNvSpPr>
          <p:nvPr>
            <p:ph type="body" sz="quarter" idx="10" hasCustomPrompt="1"/>
          </p:nvPr>
        </p:nvSpPr>
        <p:spPr>
          <a:xfrm>
            <a:off x="318478" y="1979078"/>
            <a:ext cx="1990193" cy="3276000"/>
          </a:xfrm>
        </p:spPr>
        <p:txBody>
          <a:bodyPr>
            <a:normAutofit/>
          </a:bodyPr>
          <a:lstStyle>
            <a:lvl1pPr marL="0" indent="0">
              <a:buNone/>
              <a:defRPr sz="1400" baseline="0">
                <a:latin typeface="Garamond" panose="02020404030301010803" pitchFamily="18" charset="0"/>
              </a:defRPr>
            </a:lvl1pPr>
          </a:lstStyle>
          <a:p>
            <a:pPr lvl="0"/>
            <a:r>
              <a:rPr lang="sv-SE" dirty="0"/>
              <a:t>Skriv din text här</a:t>
            </a:r>
          </a:p>
        </p:txBody>
      </p:sp>
      <p:graphicFrame>
        <p:nvGraphicFramePr>
          <p:cNvPr id="10" name="Tabell 9"/>
          <p:cNvGraphicFramePr>
            <a:graphicFrameLocks noGrp="1"/>
          </p:cNvGraphicFramePr>
          <p:nvPr userDrawn="1">
            <p:extLst>
              <p:ext uri="{D42A27DB-BD31-4B8C-83A1-F6EECF244321}">
                <p14:modId xmlns:p14="http://schemas.microsoft.com/office/powerpoint/2010/main" val="2839685702"/>
              </p:ext>
            </p:extLst>
          </p:nvPr>
        </p:nvGraphicFramePr>
        <p:xfrm>
          <a:off x="293078" y="1515115"/>
          <a:ext cx="8557844" cy="402688"/>
        </p:xfrm>
        <a:graphic>
          <a:graphicData uri="http://schemas.openxmlformats.org/drawingml/2006/table">
            <a:tbl>
              <a:tblPr firstRow="1" bandRow="1">
                <a:tableStyleId>{5C22544A-7EE6-4342-B048-85BDC9FD1C3A}</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289236">
                <a:tc>
                  <a:txBody>
                    <a:bodyPr/>
                    <a:lstStyle/>
                    <a:p>
                      <a:pPr algn="ctr"/>
                      <a:r>
                        <a:rPr lang="sv-SE" sz="1800" dirty="0"/>
                        <a:t>Styrkor</a:t>
                      </a:r>
                    </a:p>
                  </a:txBody>
                  <a:tcPr marL="128368" marR="128368" marT="64184" marB="64184">
                    <a:solidFill>
                      <a:schemeClr val="tx2"/>
                    </a:solidFill>
                  </a:tcPr>
                </a:tc>
                <a:tc>
                  <a:txBody>
                    <a:bodyPr/>
                    <a:lstStyle/>
                    <a:p>
                      <a:pPr algn="ctr"/>
                      <a:r>
                        <a:rPr lang="sv-SE" sz="1800" dirty="0"/>
                        <a:t>Svagheter</a:t>
                      </a:r>
                    </a:p>
                  </a:txBody>
                  <a:tcPr marL="128368" marR="128368" marT="64184" marB="64184">
                    <a:solidFill>
                      <a:schemeClr val="tx2"/>
                    </a:solidFill>
                  </a:tcPr>
                </a:tc>
                <a:tc>
                  <a:txBody>
                    <a:bodyPr/>
                    <a:lstStyle/>
                    <a:p>
                      <a:pPr algn="ctr"/>
                      <a:r>
                        <a:rPr lang="sv-SE" sz="1800" dirty="0"/>
                        <a:t>Möjligheter</a:t>
                      </a:r>
                    </a:p>
                  </a:txBody>
                  <a:tcPr marL="128368" marR="128368" marT="64184" marB="64184">
                    <a:solidFill>
                      <a:schemeClr val="tx2"/>
                    </a:solidFill>
                  </a:tcPr>
                </a:tc>
                <a:tc>
                  <a:txBody>
                    <a:bodyPr/>
                    <a:lstStyle/>
                    <a:p>
                      <a:pPr algn="ctr"/>
                      <a:r>
                        <a:rPr lang="sv-SE" sz="1800" dirty="0"/>
                        <a:t>Risker och hot</a:t>
                      </a:r>
                    </a:p>
                  </a:txBody>
                  <a:tcPr marL="128368" marR="128368" marT="64184" marB="64184">
                    <a:solidFill>
                      <a:schemeClr val="tx2"/>
                    </a:solidFill>
                  </a:tcPr>
                </a:tc>
                <a:extLst>
                  <a:ext uri="{0D108BD9-81ED-4DB2-BD59-A6C34878D82A}">
                    <a16:rowId xmlns:a16="http://schemas.microsoft.com/office/drawing/2014/main" val="10000"/>
                  </a:ext>
                </a:extLst>
              </a:tr>
            </a:tbl>
          </a:graphicData>
        </a:graphic>
      </p:graphicFrame>
      <p:sp>
        <p:nvSpPr>
          <p:cNvPr id="11" name="Platshållare för text 5"/>
          <p:cNvSpPr>
            <a:spLocks noGrp="1"/>
          </p:cNvSpPr>
          <p:nvPr>
            <p:ph type="body" sz="quarter" idx="11" hasCustomPrompt="1"/>
          </p:nvPr>
        </p:nvSpPr>
        <p:spPr>
          <a:xfrm>
            <a:off x="243423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a:p>
            <a:pPr lvl="0"/>
            <a:endParaRPr lang="sv-SE" dirty="0"/>
          </a:p>
        </p:txBody>
      </p:sp>
      <p:sp>
        <p:nvSpPr>
          <p:cNvPr id="12" name="Platshållare för text 5"/>
          <p:cNvSpPr>
            <a:spLocks noGrp="1"/>
          </p:cNvSpPr>
          <p:nvPr>
            <p:ph type="body" sz="quarter" idx="12" hasCustomPrompt="1"/>
          </p:nvPr>
        </p:nvSpPr>
        <p:spPr>
          <a:xfrm>
            <a:off x="4568744" y="1976961"/>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
        <p:nvSpPr>
          <p:cNvPr id="13" name="Platshållare för text 5"/>
          <p:cNvSpPr>
            <a:spLocks noGrp="1"/>
          </p:cNvSpPr>
          <p:nvPr>
            <p:ph type="body" sz="quarter" idx="13" hasCustomPrompt="1"/>
          </p:nvPr>
        </p:nvSpPr>
        <p:spPr>
          <a:xfrm>
            <a:off x="670325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Tree>
    <p:extLst>
      <p:ext uri="{BB962C8B-B14F-4D97-AF65-F5344CB8AC3E}">
        <p14:creationId xmlns:p14="http://schemas.microsoft.com/office/powerpoint/2010/main" val="388773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8_Baksida">
    <p:spTree>
      <p:nvGrpSpPr>
        <p:cNvPr id="1" name=""/>
        <p:cNvGrpSpPr/>
        <p:nvPr/>
      </p:nvGrpSpPr>
      <p:grpSpPr>
        <a:xfrm>
          <a:off x="0" y="0"/>
          <a:ext cx="0" cy="0"/>
          <a:chOff x="0" y="0"/>
          <a:chExt cx="0" cy="0"/>
        </a:xfrm>
      </p:grpSpPr>
      <p:sp>
        <p:nvSpPr>
          <p:cNvPr id="2" name="Rektangel 1"/>
          <p:cNvSpPr/>
          <p:nvPr userDrawn="1"/>
        </p:nvSpPr>
        <p:spPr>
          <a:xfrm>
            <a:off x="0" y="5168652"/>
            <a:ext cx="9144000" cy="17860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 name="Rektangel 2"/>
          <p:cNvSpPr/>
          <p:nvPr userDrawn="1"/>
        </p:nvSpPr>
        <p:spPr>
          <a:xfrm>
            <a:off x="0" y="0"/>
            <a:ext cx="9144000" cy="5168652"/>
          </a:xfrm>
          <a:prstGeom prst="rect">
            <a:avLst/>
          </a:prstGeom>
          <a:solidFill>
            <a:srgbClr val="0A4C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4" name="Bildobjekt 3" descr="soderkoping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9347" y="5419462"/>
            <a:ext cx="1361344" cy="909776"/>
          </a:xfrm>
          <a:prstGeom prst="rect">
            <a:avLst/>
          </a:prstGeom>
        </p:spPr>
      </p:pic>
    </p:spTree>
    <p:extLst>
      <p:ext uri="{BB962C8B-B14F-4D97-AF65-F5344CB8AC3E}">
        <p14:creationId xmlns:p14="http://schemas.microsoft.com/office/powerpoint/2010/main" val="424707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r>
              <a:rPr lang="sv-SE"/>
              <a:t>Individens behov i centrum</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textruta 6"/>
          <p:cNvSpPr txBox="1"/>
          <p:nvPr userDrawn="1"/>
        </p:nvSpPr>
        <p:spPr>
          <a:xfrm>
            <a:off x="-1333501" y="2647950"/>
            <a:ext cx="1257302" cy="1015663"/>
          </a:xfrm>
          <a:prstGeom prst="rect">
            <a:avLst/>
          </a:prstGeom>
          <a:noFill/>
        </p:spPr>
        <p:txBody>
          <a:bodyPr wrap="square" rtlCol="0">
            <a:spAutoFit/>
          </a:bodyPr>
          <a:lstStyle/>
          <a:p>
            <a:pPr algn="r"/>
            <a:r>
              <a:rPr lang="sv-SE" sz="1000" b="1"/>
              <a:t>Punktlista nivå 1:</a:t>
            </a:r>
          </a:p>
          <a:p>
            <a:pPr algn="r"/>
            <a:r>
              <a:rPr lang="sv-SE" sz="1000"/>
              <a:t>Century Gothic,</a:t>
            </a:r>
            <a:br>
              <a:rPr lang="sv-SE" sz="1000"/>
            </a:br>
            <a:r>
              <a:rPr lang="sv-SE" sz="1000"/>
              <a:t>normal</a:t>
            </a:r>
            <a:r>
              <a:rPr lang="sv-SE" sz="1000" baseline="0"/>
              <a:t> </a:t>
            </a:r>
            <a:r>
              <a:rPr lang="sv-SE" sz="1000"/>
              <a:t>19pt</a:t>
            </a:r>
          </a:p>
          <a:p>
            <a:pPr algn="r"/>
            <a:r>
              <a:rPr lang="sv-SE" sz="1000" b="1"/>
              <a:t>Nivå 2:</a:t>
            </a:r>
          </a:p>
          <a:p>
            <a:pPr algn="r"/>
            <a:r>
              <a:rPr lang="sv-SE" sz="1000"/>
              <a:t>Century Gothic normal 19pt</a:t>
            </a:r>
          </a:p>
        </p:txBody>
      </p:sp>
      <p:sp>
        <p:nvSpPr>
          <p:cNvPr id="9" name="textruta 8"/>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Tree>
    <p:extLst>
      <p:ext uri="{BB962C8B-B14F-4D97-AF65-F5344CB8AC3E}">
        <p14:creationId xmlns:p14="http://schemas.microsoft.com/office/powerpoint/2010/main" val="286398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descr="original_soderkoping_dekor_cmyk.eps"/>
          <p:cNvPicPr>
            <a:picLocks/>
          </p:cNvPicPr>
          <p:nvPr userDrawn="1"/>
        </p:nvPicPr>
        <p:blipFill>
          <a:blip r:embed="rId10">
            <a:extLst>
              <a:ext uri="{28A0092B-C50C-407E-A947-70E740481C1C}">
                <a14:useLocalDpi xmlns:a14="http://schemas.microsoft.com/office/drawing/2010/main" val="0"/>
              </a:ext>
            </a:extLst>
          </a:blip>
          <a:stretch>
            <a:fillRect/>
          </a:stretch>
        </p:blipFill>
        <p:spPr>
          <a:xfrm>
            <a:off x="0" y="6555160"/>
            <a:ext cx="9160709" cy="324000"/>
          </a:xfrm>
          <a:prstGeom prst="rect">
            <a:avLst/>
          </a:prstGeom>
        </p:spPr>
      </p:pic>
      <p:pic>
        <p:nvPicPr>
          <p:cNvPr id="9" name="Bildobjekt 8" descr="soderkoping_cmyk.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68344" y="5700571"/>
            <a:ext cx="1052150" cy="703144"/>
          </a:xfrm>
          <a:prstGeom prst="rect">
            <a:avLst/>
          </a:prstGeom>
        </p:spPr>
      </p:pic>
    </p:spTree>
    <p:extLst>
      <p:ext uri="{BB962C8B-B14F-4D97-AF65-F5344CB8AC3E}">
        <p14:creationId xmlns:p14="http://schemas.microsoft.com/office/powerpoint/2010/main" val="324035524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50" r:id="rId4"/>
    <p:sldLayoutId id="2147483652" r:id="rId5"/>
    <p:sldLayoutId id="2147483664" r:id="rId6"/>
    <p:sldLayoutId id="2147483655" r:id="rId7"/>
    <p:sldLayoutId id="2147483666" r:id="rId8"/>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tx1"/>
        </a:buClr>
        <a:buSzPct val="125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1"/>
        </a:buClr>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lay.quickchannel.com/play/6pafdg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www.icfillustration.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Fredrika.billborn@soderkoping.se"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0" y="-51131"/>
            <a:ext cx="9144000" cy="5558047"/>
          </a:xfrm>
        </p:spPr>
      </p:pic>
      <p:sp>
        <p:nvSpPr>
          <p:cNvPr id="7" name="Rubrik 6"/>
          <p:cNvSpPr>
            <a:spLocks noGrp="1"/>
          </p:cNvSpPr>
          <p:nvPr>
            <p:ph type="title"/>
          </p:nvPr>
        </p:nvSpPr>
        <p:spPr>
          <a:xfrm>
            <a:off x="457201" y="568014"/>
            <a:ext cx="6398254" cy="4677086"/>
          </a:xfrm>
        </p:spPr>
        <p:txBody>
          <a:bodyPr/>
          <a:lstStyle/>
          <a:p>
            <a:r>
              <a:rPr lang="sv-SE" sz="4800" dirty="0">
                <a:solidFill>
                  <a:schemeClr val="tx2"/>
                </a:solidFill>
                <a:effectLst/>
              </a:rPr>
              <a:t>IBIC-</a:t>
            </a:r>
            <a:br>
              <a:rPr lang="sv-SE" sz="4800" dirty="0">
                <a:solidFill>
                  <a:schemeClr val="tx2"/>
                </a:solidFill>
                <a:effectLst/>
              </a:rPr>
            </a:br>
            <a:r>
              <a:rPr lang="sv-SE" sz="4800" dirty="0">
                <a:solidFill>
                  <a:schemeClr val="tx2"/>
                </a:solidFill>
                <a:effectLst/>
              </a:rPr>
              <a:t>Del 2</a:t>
            </a:r>
            <a:br>
              <a:rPr lang="sv-SE" sz="4800" dirty="0">
                <a:solidFill>
                  <a:schemeClr val="tx2"/>
                </a:solidFill>
                <a:effectLst/>
              </a:rPr>
            </a:br>
            <a:br>
              <a:rPr lang="sv-SE" sz="4800" dirty="0">
                <a:solidFill>
                  <a:schemeClr val="tx2"/>
                </a:solidFill>
                <a:effectLst/>
              </a:rPr>
            </a:br>
            <a:br>
              <a:rPr lang="sv-SE" sz="4800" dirty="0">
                <a:solidFill>
                  <a:schemeClr val="tx2"/>
                </a:solidFill>
                <a:effectLst/>
              </a:rPr>
            </a:br>
            <a:br>
              <a:rPr lang="sv-SE" sz="4800" dirty="0">
                <a:solidFill>
                  <a:schemeClr val="tx2"/>
                </a:solidFill>
                <a:effectLst/>
              </a:rPr>
            </a:br>
            <a:endParaRPr lang="sv-SE" sz="4800" dirty="0">
              <a:solidFill>
                <a:schemeClr val="tx2"/>
              </a:solidFill>
              <a:effectLst/>
            </a:endParaRPr>
          </a:p>
        </p:txBody>
      </p:sp>
      <p:sp>
        <p:nvSpPr>
          <p:cNvPr id="8" name="Rubrik 6"/>
          <p:cNvSpPr txBox="1">
            <a:spLocks/>
          </p:cNvSpPr>
          <p:nvPr/>
        </p:nvSpPr>
        <p:spPr>
          <a:xfrm>
            <a:off x="847121" y="1008704"/>
            <a:ext cx="3930151" cy="2646313"/>
          </a:xfrm>
          <a:prstGeom prst="rect">
            <a:avLst/>
          </a:prstGeom>
        </p:spPr>
        <p:txBody>
          <a:bodyPr vert="horz" lIns="0" tIns="0" rIns="0" bIns="0" rtlCol="0" anchor="t" anchorCtr="0">
            <a:noAutofit/>
          </a:bodyPr>
          <a:lstStyle>
            <a:lvl1pPr algn="l" defTabSz="457200" rtl="0" eaLnBrk="1" latinLnBrk="0" hangingPunct="1">
              <a:spcBef>
                <a:spcPct val="0"/>
              </a:spcBef>
              <a:buNone/>
              <a:defRPr sz="3600" b="1" kern="1200">
                <a:solidFill>
                  <a:schemeClr val="bg1"/>
                </a:solidFill>
                <a:effectLst>
                  <a:outerShdw blurRad="38100" dist="25400" dir="2700000" algn="tl" rotWithShape="0">
                    <a:srgbClr val="000000">
                      <a:alpha val="43000"/>
                    </a:srgbClr>
                  </a:outerShdw>
                </a:effectLst>
                <a:latin typeface="+mj-lt"/>
                <a:ea typeface="+mj-ea"/>
                <a:cs typeface="+mj-cs"/>
              </a:defRPr>
            </a:lvl1pPr>
          </a:lstStyle>
          <a:p>
            <a:endParaRPr lang="sv-SE" sz="4800" dirty="0"/>
          </a:p>
        </p:txBody>
      </p:sp>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057" y="4079359"/>
            <a:ext cx="2546167" cy="2103212"/>
          </a:xfrm>
          <a:prstGeom prst="rect">
            <a:avLst/>
          </a:prstGeom>
        </p:spPr>
      </p:pic>
      <p:sp>
        <p:nvSpPr>
          <p:cNvPr id="6" name="Platshållare för text 3">
            <a:extLst>
              <a:ext uri="{FF2B5EF4-FFF2-40B4-BE49-F238E27FC236}">
                <a16:creationId xmlns:a16="http://schemas.microsoft.com/office/drawing/2014/main" id="{E7E6E51E-0914-4377-96E7-8CF74AE62337}"/>
              </a:ext>
            </a:extLst>
          </p:cNvPr>
          <p:cNvSpPr txBox="1">
            <a:spLocks/>
          </p:cNvSpPr>
          <p:nvPr/>
        </p:nvSpPr>
        <p:spPr>
          <a:xfrm>
            <a:off x="457200" y="3065931"/>
            <a:ext cx="8229600" cy="3792069"/>
          </a:xfrm>
          <a:prstGeom prst="rect">
            <a:avLst/>
          </a:prstGeom>
        </p:spPr>
        <p:txBody>
          <a:bodyPr/>
          <a:lstStyle>
            <a:lvl1pPr marL="342900" indent="-342900" algn="l" defTabSz="457200" rtl="0" eaLnBrk="1" latinLnBrk="0" hangingPunct="1">
              <a:spcBef>
                <a:spcPct val="20000"/>
              </a:spcBef>
              <a:buClr>
                <a:schemeClr val="tx1"/>
              </a:buClr>
              <a:buSzPct val="125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1"/>
              </a:buClr>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sv-SE" dirty="0">
              <a:solidFill>
                <a:srgbClr val="002060"/>
              </a:solidFill>
            </a:endParaRPr>
          </a:p>
        </p:txBody>
      </p:sp>
    </p:spTree>
    <p:extLst>
      <p:ext uri="{BB962C8B-B14F-4D97-AF65-F5344CB8AC3E}">
        <p14:creationId xmlns:p14="http://schemas.microsoft.com/office/powerpoint/2010/main" val="11220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2. Allmänna uppgifter och krav</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Livsområdet handlar om att  genomföra en daglig rutin och hantera stress och andra psykologiska krav samt att på ett socialt lämpligt sätt hantera sitt eget beteende. </a:t>
            </a:r>
          </a:p>
          <a:p>
            <a:pPr marL="0" indent="0">
              <a:buNone/>
            </a:pPr>
            <a:endParaRPr lang="sv-SE" dirty="0"/>
          </a:p>
          <a:p>
            <a:pPr marL="0" indent="0">
              <a:buNone/>
            </a:pPr>
            <a:r>
              <a:rPr lang="sv-SE" b="1" dirty="0"/>
              <a:t>Fundera kring exempel från vardagen för de individer ni träffar. Vilka svårigheter kan de behöva stöd och hjälp med?</a:t>
            </a:r>
          </a:p>
          <a:p>
            <a:pPr marL="0" indent="0">
              <a:buNone/>
            </a:pPr>
            <a:endParaRPr lang="sv-SE" dirty="0"/>
          </a:p>
        </p:txBody>
      </p:sp>
    </p:spTree>
    <p:extLst>
      <p:ext uri="{BB962C8B-B14F-4D97-AF65-F5344CB8AC3E}">
        <p14:creationId xmlns:p14="http://schemas.microsoft.com/office/powerpoint/2010/main" val="277607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fontScale="90000"/>
          </a:bodyPr>
          <a:lstStyle/>
          <a:p>
            <a:r>
              <a:rPr lang="sv-SE" dirty="0"/>
              <a:t>Exempel inom livsområdet ”Allmänna uppgifter och krav”</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fontScale="92500" lnSpcReduction="20000"/>
          </a:bodyPr>
          <a:lstStyle/>
          <a:p>
            <a:pPr marL="0" indent="0">
              <a:buNone/>
            </a:pPr>
            <a:r>
              <a:rPr lang="sv-SE" dirty="0"/>
              <a:t>Kunna planera, hantera och fullfölja moment i vardagen, exempelvis:</a:t>
            </a:r>
          </a:p>
          <a:p>
            <a:r>
              <a:rPr lang="sv-SE" dirty="0"/>
              <a:t>Vakna självständigt</a:t>
            </a:r>
          </a:p>
          <a:p>
            <a:r>
              <a:rPr lang="sv-SE" dirty="0"/>
              <a:t>Gå och lägga sig självständigt</a:t>
            </a:r>
          </a:p>
          <a:p>
            <a:r>
              <a:rPr lang="sv-SE" dirty="0"/>
              <a:t>Äta regelbundet och lämpligt</a:t>
            </a:r>
          </a:p>
          <a:p>
            <a:r>
              <a:rPr lang="sv-SE" dirty="0"/>
              <a:t>Följa medicinsk ordination</a:t>
            </a:r>
          </a:p>
          <a:p>
            <a:r>
              <a:rPr lang="sv-SE" dirty="0"/>
              <a:t>Passa mötestider</a:t>
            </a:r>
          </a:p>
          <a:p>
            <a:r>
              <a:rPr lang="sv-SE" dirty="0"/>
              <a:t>Hantera sitt eget beteende och uttryck på ett lämpligt sätt i förhållande till sociala förväntningar och situationer</a:t>
            </a:r>
          </a:p>
        </p:txBody>
      </p:sp>
    </p:spTree>
    <p:extLst>
      <p:ext uri="{BB962C8B-B14F-4D97-AF65-F5344CB8AC3E}">
        <p14:creationId xmlns:p14="http://schemas.microsoft.com/office/powerpoint/2010/main" val="395004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3. Kommunikation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Livsområdet handlar om att förmedla eller ta emot ett budskap via språk, tecken eller symboler så att de inblandade personerna förstår.</a:t>
            </a:r>
          </a:p>
          <a:p>
            <a:pPr marL="0" indent="0">
              <a:buNone/>
            </a:pPr>
            <a:endParaRPr lang="sv-SE" dirty="0"/>
          </a:p>
          <a:p>
            <a:pPr marL="0" indent="0">
              <a:buNone/>
            </a:pPr>
            <a:r>
              <a:rPr lang="sv-SE" b="1" dirty="0"/>
              <a:t>Fundera kring exempel från vardagen för de individer ni träffar. Vilka svårigheter kan de behöva stöd och hjälp med?</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3061750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fontScale="90000"/>
          </a:bodyPr>
          <a:lstStyle/>
          <a:p>
            <a:r>
              <a:rPr lang="sv-SE" dirty="0"/>
              <a:t>Exempel inom livsområdet ”Kommunikation”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r>
              <a:rPr lang="sv-SE" dirty="0"/>
              <a:t>Läsa och förstå text</a:t>
            </a:r>
          </a:p>
          <a:p>
            <a:r>
              <a:rPr lang="sv-SE" dirty="0"/>
              <a:t>Göra sig förstådd med tal, tecken eller symboler</a:t>
            </a:r>
          </a:p>
          <a:p>
            <a:r>
              <a:rPr lang="sv-SE" dirty="0"/>
              <a:t>Höra eller förstå talat språk</a:t>
            </a:r>
          </a:p>
          <a:p>
            <a:r>
              <a:rPr lang="sv-SE" dirty="0"/>
              <a:t>Använda telefon, dator eller ett larm</a:t>
            </a:r>
          </a:p>
        </p:txBody>
      </p:sp>
    </p:spTree>
    <p:extLst>
      <p:ext uri="{BB962C8B-B14F-4D97-AF65-F5344CB8AC3E}">
        <p14:creationId xmlns:p14="http://schemas.microsoft.com/office/powerpoint/2010/main" val="542652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4. Förflyttning</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Livsområdet handlar om att röra och kontrollera kroppen, att förflytta sig från en plats till en annan. Där ingår även aktiviteter som bära eller hantera ett föremål.</a:t>
            </a:r>
          </a:p>
          <a:p>
            <a:pPr marL="0" indent="0">
              <a:buNone/>
            </a:pPr>
            <a:endParaRPr lang="sv-SE" dirty="0"/>
          </a:p>
          <a:p>
            <a:pPr marL="0" indent="0">
              <a:buNone/>
            </a:pPr>
            <a:r>
              <a:rPr lang="sv-SE" b="1" dirty="0"/>
              <a:t>Fundera kring exempel från vardagen för de individer ni träffar. Vilka svårigheter kan de behöva stöd och hjälp med?</a:t>
            </a:r>
          </a:p>
          <a:p>
            <a:pPr marL="0" indent="0">
              <a:buNone/>
            </a:pPr>
            <a:endParaRPr lang="sv-SE" dirty="0"/>
          </a:p>
        </p:txBody>
      </p:sp>
    </p:spTree>
    <p:extLst>
      <p:ext uri="{BB962C8B-B14F-4D97-AF65-F5344CB8AC3E}">
        <p14:creationId xmlns:p14="http://schemas.microsoft.com/office/powerpoint/2010/main" val="689919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fontScale="90000"/>
          </a:bodyPr>
          <a:lstStyle/>
          <a:p>
            <a:r>
              <a:rPr lang="sv-SE" dirty="0"/>
              <a:t>Exempel inom livsområdet ”Förflyttning”</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r>
              <a:rPr lang="sv-SE" dirty="0"/>
              <a:t>Att resa sig ur en säng eller rullstol</a:t>
            </a:r>
          </a:p>
          <a:p>
            <a:r>
              <a:rPr lang="sv-SE" dirty="0"/>
              <a:t>Ta sig mellan våningar</a:t>
            </a:r>
          </a:p>
          <a:p>
            <a:r>
              <a:rPr lang="sv-SE" dirty="0"/>
              <a:t>Plocka upp något man tappat</a:t>
            </a:r>
          </a:p>
          <a:p>
            <a:r>
              <a:rPr lang="sv-SE" dirty="0"/>
              <a:t>Komma ut på sin balkong</a:t>
            </a:r>
          </a:p>
          <a:p>
            <a:r>
              <a:rPr lang="sv-SE" dirty="0"/>
              <a:t>Ta sig fram längs gatorna i kvarteret</a:t>
            </a:r>
          </a:p>
          <a:p>
            <a:pPr marL="0" indent="0">
              <a:buNone/>
            </a:pPr>
            <a:endParaRPr lang="sv-SE" dirty="0"/>
          </a:p>
        </p:txBody>
      </p:sp>
    </p:spTree>
    <p:extLst>
      <p:ext uri="{BB962C8B-B14F-4D97-AF65-F5344CB8AC3E}">
        <p14:creationId xmlns:p14="http://schemas.microsoft.com/office/powerpoint/2010/main" val="3883903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5. Personlig vård</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Livsområdet handlar om aktiviteter kring hälsa och att kunna sköta sin hygien.</a:t>
            </a:r>
          </a:p>
          <a:p>
            <a:pPr marL="0" indent="0">
              <a:buNone/>
            </a:pPr>
            <a:endParaRPr lang="sv-SE" dirty="0"/>
          </a:p>
          <a:p>
            <a:pPr marL="0" indent="0">
              <a:buNone/>
            </a:pPr>
            <a:r>
              <a:rPr lang="sv-SE" b="1" dirty="0"/>
              <a:t>Fundera kring exempel från vardagen för de individer ni träffar. Vilka svårigheter kan de behöva stöd och hjälp med?</a:t>
            </a:r>
          </a:p>
          <a:p>
            <a:pPr marL="0" indent="0">
              <a:buNone/>
            </a:pPr>
            <a:endParaRPr lang="sv-SE" dirty="0"/>
          </a:p>
        </p:txBody>
      </p:sp>
    </p:spTree>
    <p:extLst>
      <p:ext uri="{BB962C8B-B14F-4D97-AF65-F5344CB8AC3E}">
        <p14:creationId xmlns:p14="http://schemas.microsoft.com/office/powerpoint/2010/main" val="1866066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fontScale="90000"/>
          </a:bodyPr>
          <a:lstStyle/>
          <a:p>
            <a:r>
              <a:rPr lang="sv-SE" dirty="0"/>
              <a:t>Exempel inom livsområdet ”Personlig vård”</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fontScale="92500" lnSpcReduction="20000"/>
          </a:bodyPr>
          <a:lstStyle/>
          <a:p>
            <a:r>
              <a:rPr lang="sv-SE" dirty="0"/>
              <a:t>Gå på toaletten</a:t>
            </a:r>
          </a:p>
          <a:p>
            <a:r>
              <a:rPr lang="sv-SE" dirty="0"/>
              <a:t>Äta</a:t>
            </a:r>
          </a:p>
          <a:p>
            <a:r>
              <a:rPr lang="sv-SE" dirty="0"/>
              <a:t>Dricka</a:t>
            </a:r>
          </a:p>
          <a:p>
            <a:r>
              <a:rPr lang="sv-SE" dirty="0"/>
              <a:t>Följa hälsoråd och medicinska ordinationer</a:t>
            </a:r>
          </a:p>
          <a:p>
            <a:r>
              <a:rPr lang="sv-SE" dirty="0"/>
              <a:t>Tvätta sig</a:t>
            </a:r>
          </a:p>
          <a:p>
            <a:r>
              <a:rPr lang="sv-SE" dirty="0"/>
              <a:t>Klä på sig</a:t>
            </a:r>
          </a:p>
          <a:p>
            <a:r>
              <a:rPr lang="sv-SE" dirty="0"/>
              <a:t>Borsta tänderna</a:t>
            </a:r>
          </a:p>
          <a:p>
            <a:r>
              <a:rPr lang="sv-SE" dirty="0"/>
              <a:t>Klippa naglarna</a:t>
            </a:r>
          </a:p>
          <a:p>
            <a:r>
              <a:rPr lang="sv-SE" dirty="0"/>
              <a:t>Raka sig</a:t>
            </a:r>
          </a:p>
        </p:txBody>
      </p:sp>
    </p:spTree>
    <p:extLst>
      <p:ext uri="{BB962C8B-B14F-4D97-AF65-F5344CB8AC3E}">
        <p14:creationId xmlns:p14="http://schemas.microsoft.com/office/powerpoint/2010/main" val="3920509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6. Hemliv</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Livsområdet handlar om aktiviteter kring hushållsarbete i hemmet.</a:t>
            </a:r>
          </a:p>
          <a:p>
            <a:pPr marL="0" indent="0">
              <a:buNone/>
            </a:pPr>
            <a:endParaRPr lang="sv-SE" dirty="0"/>
          </a:p>
          <a:p>
            <a:pPr marL="0" indent="0">
              <a:buNone/>
            </a:pPr>
            <a:r>
              <a:rPr lang="sv-SE" b="1" dirty="0"/>
              <a:t>Fundera kring exempel från vardagen för de individer ni träffar. Vilka svårigheter kan de behöva stöd och hjälp med?</a:t>
            </a:r>
          </a:p>
          <a:p>
            <a:pPr marL="0" indent="0">
              <a:buNone/>
            </a:pPr>
            <a:endParaRPr lang="sv-SE" dirty="0"/>
          </a:p>
        </p:txBody>
      </p:sp>
    </p:spTree>
    <p:extLst>
      <p:ext uri="{BB962C8B-B14F-4D97-AF65-F5344CB8AC3E}">
        <p14:creationId xmlns:p14="http://schemas.microsoft.com/office/powerpoint/2010/main" val="1805816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Exempel inom livsområdet ”Hemliv”</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fontScale="85000" lnSpcReduction="20000"/>
          </a:bodyPr>
          <a:lstStyle/>
          <a:p>
            <a:r>
              <a:rPr lang="sv-SE" dirty="0"/>
              <a:t>Städa</a:t>
            </a:r>
          </a:p>
          <a:p>
            <a:r>
              <a:rPr lang="sv-SE" dirty="0"/>
              <a:t>Tvätta</a:t>
            </a:r>
          </a:p>
          <a:p>
            <a:r>
              <a:rPr lang="sv-SE" dirty="0"/>
              <a:t>Laga och servera mat</a:t>
            </a:r>
          </a:p>
          <a:p>
            <a:r>
              <a:rPr lang="sv-SE" dirty="0"/>
              <a:t>Diska</a:t>
            </a:r>
          </a:p>
          <a:p>
            <a:r>
              <a:rPr lang="sv-SE" dirty="0"/>
              <a:t>Samla ihop och kasta sopor</a:t>
            </a:r>
          </a:p>
          <a:p>
            <a:r>
              <a:rPr lang="sv-SE" dirty="0"/>
              <a:t>Köpa kläder och andra varor</a:t>
            </a:r>
          </a:p>
          <a:p>
            <a:r>
              <a:rPr lang="sv-SE" dirty="0"/>
              <a:t>Underhålla hjälpmedel</a:t>
            </a:r>
          </a:p>
          <a:p>
            <a:r>
              <a:rPr lang="sv-SE" dirty="0"/>
              <a:t>Ta hand om växter och djur</a:t>
            </a:r>
          </a:p>
          <a:p>
            <a:r>
              <a:rPr lang="sv-SE" dirty="0"/>
              <a:t>Bistå andra till exempel ta hand om andra familjemedlemmar </a:t>
            </a:r>
          </a:p>
        </p:txBody>
      </p:sp>
    </p:spTree>
    <p:extLst>
      <p:ext uri="{BB962C8B-B14F-4D97-AF65-F5344CB8AC3E}">
        <p14:creationId xmlns:p14="http://schemas.microsoft.com/office/powerpoint/2010/main" val="87188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AE6DCC46-E6D6-4CCF-89E7-27681D02C81B}"/>
              </a:ext>
            </a:extLst>
          </p:cNvPr>
          <p:cNvSpPr>
            <a:spLocks noGrp="1"/>
          </p:cNvSpPr>
          <p:nvPr>
            <p:ph type="pic" idx="1"/>
          </p:nvPr>
        </p:nvSpPr>
        <p:spPr>
          <a:xfrm>
            <a:off x="0" y="-1"/>
            <a:ext cx="9144000" cy="852617"/>
          </a:xfrm>
        </p:spPr>
      </p:sp>
      <p:sp>
        <p:nvSpPr>
          <p:cNvPr id="4" name="Platshållare för text 3">
            <a:extLst>
              <a:ext uri="{FF2B5EF4-FFF2-40B4-BE49-F238E27FC236}">
                <a16:creationId xmlns:a16="http://schemas.microsoft.com/office/drawing/2014/main" id="{AECC260E-E9C2-491D-8A24-A84F5C90CA50}"/>
              </a:ext>
            </a:extLst>
          </p:cNvPr>
          <p:cNvSpPr>
            <a:spLocks noGrp="1"/>
          </p:cNvSpPr>
          <p:nvPr>
            <p:ph type="body" sz="quarter" idx="10"/>
          </p:nvPr>
        </p:nvSpPr>
        <p:spPr>
          <a:xfrm>
            <a:off x="518746" y="1260389"/>
            <a:ext cx="8229600" cy="5038811"/>
          </a:xfrm>
        </p:spPr>
        <p:txBody>
          <a:bodyPr>
            <a:normAutofit/>
          </a:bodyPr>
          <a:lstStyle/>
          <a:p>
            <a:pPr marL="0" indent="0">
              <a:lnSpc>
                <a:spcPct val="110000"/>
              </a:lnSpc>
              <a:buNone/>
            </a:pPr>
            <a:r>
              <a:rPr lang="sv-SE" dirty="0"/>
              <a:t>Den här PowerPoint-presentationen innehåller talarmanus som stöd för </a:t>
            </a:r>
            <a:br>
              <a:rPr lang="sv-SE" dirty="0"/>
            </a:br>
            <a:r>
              <a:rPr lang="sv-SE" dirty="0"/>
              <a:t>att kunna hålla en dragning själv. </a:t>
            </a:r>
            <a:br>
              <a:rPr lang="sv-SE" dirty="0"/>
            </a:br>
            <a:br>
              <a:rPr lang="sv-SE" sz="1200" dirty="0"/>
            </a:br>
            <a:r>
              <a:rPr lang="sv-SE" dirty="0"/>
              <a:t>Presentationen finns även inspelad med Fredrika Billborn, sakkunnig, som föredragshållare. </a:t>
            </a:r>
          </a:p>
          <a:p>
            <a:pPr marL="0" indent="0">
              <a:lnSpc>
                <a:spcPct val="110000"/>
              </a:lnSpc>
              <a:buNone/>
            </a:pPr>
            <a:endParaRPr lang="sv-SE" dirty="0"/>
          </a:p>
          <a:p>
            <a:pPr marL="0" indent="0">
              <a:lnSpc>
                <a:spcPct val="110000"/>
              </a:lnSpc>
              <a:buNone/>
            </a:pPr>
            <a:r>
              <a:rPr lang="sv-SE" dirty="0"/>
              <a:t>	</a:t>
            </a:r>
            <a:r>
              <a:rPr lang="sv-SE" dirty="0">
                <a:hlinkClick r:id="rId2"/>
              </a:rPr>
              <a:t>Länk till den inspelade versionen</a:t>
            </a:r>
            <a:br>
              <a:rPr lang="sv-SE" dirty="0"/>
            </a:br>
            <a:br>
              <a:rPr lang="sv-SE" sz="1200" i="1" dirty="0"/>
            </a:br>
            <a:r>
              <a:rPr lang="sv-SE" sz="2400" i="1" dirty="0"/>
              <a:t>Presentationen och inspelningen är framtagna i mars 2023.</a:t>
            </a:r>
          </a:p>
        </p:txBody>
      </p:sp>
      <p:grpSp>
        <p:nvGrpSpPr>
          <p:cNvPr id="5" name="Grupp 4">
            <a:extLst>
              <a:ext uri="{FF2B5EF4-FFF2-40B4-BE49-F238E27FC236}">
                <a16:creationId xmlns:a16="http://schemas.microsoft.com/office/drawing/2014/main" id="{3A3861ED-EA5D-4DCC-83AA-5114278301F8}"/>
              </a:ext>
            </a:extLst>
          </p:cNvPr>
          <p:cNvGrpSpPr/>
          <p:nvPr/>
        </p:nvGrpSpPr>
        <p:grpSpPr>
          <a:xfrm>
            <a:off x="518746" y="4526721"/>
            <a:ext cx="374251" cy="374251"/>
            <a:chOff x="695325" y="4594192"/>
            <a:chExt cx="1845426" cy="1845426"/>
          </a:xfrm>
        </p:grpSpPr>
        <p:sp>
          <p:nvSpPr>
            <p:cNvPr id="6" name="Ellips 5">
              <a:extLst>
                <a:ext uri="{FF2B5EF4-FFF2-40B4-BE49-F238E27FC236}">
                  <a16:creationId xmlns:a16="http://schemas.microsoft.com/office/drawing/2014/main" id="{0938FB9A-EAD8-491F-AEA0-AEEDB19E917C}"/>
                </a:ext>
              </a:extLst>
            </p:cNvPr>
            <p:cNvSpPr/>
            <p:nvPr/>
          </p:nvSpPr>
          <p:spPr>
            <a:xfrm>
              <a:off x="695325" y="4594192"/>
              <a:ext cx="1845426" cy="1845426"/>
            </a:xfrm>
            <a:prstGeom prst="ellipse">
              <a:avLst/>
            </a:prstGeom>
            <a:solidFill>
              <a:srgbClr val="79C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Högerpil 6">
              <a:extLst>
                <a:ext uri="{FF2B5EF4-FFF2-40B4-BE49-F238E27FC236}">
                  <a16:creationId xmlns:a16="http://schemas.microsoft.com/office/drawing/2014/main" id="{E22A5E7D-C319-4911-9DCC-58EE78E9A72A}"/>
                </a:ext>
              </a:extLst>
            </p:cNvPr>
            <p:cNvSpPr/>
            <p:nvPr/>
          </p:nvSpPr>
          <p:spPr>
            <a:xfrm>
              <a:off x="1069576" y="5146988"/>
              <a:ext cx="1123340" cy="73983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790499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fontScale="90000"/>
          </a:bodyPr>
          <a:lstStyle/>
          <a:p>
            <a:r>
              <a:rPr lang="sv-SE" dirty="0"/>
              <a:t>7. Mellanmänskliga interaktioner och relationer</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Livsområdet handlar om att umgås och samspela med andra personer i sociala sammanhang på ett sätt som är socialt lämpligt och passande.</a:t>
            </a:r>
          </a:p>
          <a:p>
            <a:pPr marL="0" indent="0">
              <a:buNone/>
            </a:pPr>
            <a:endParaRPr lang="sv-SE" dirty="0"/>
          </a:p>
          <a:p>
            <a:pPr marL="0" indent="0">
              <a:buNone/>
            </a:pPr>
            <a:r>
              <a:rPr lang="sv-SE" b="1" dirty="0"/>
              <a:t>Fundera kring exempel från vardagen för de individer ni träffar. Vilka svårigheter kan de behöva stöd och hjälp med?</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1677250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453432" y="1200192"/>
            <a:ext cx="8229600" cy="850014"/>
          </a:xfrm>
        </p:spPr>
        <p:txBody>
          <a:bodyPr>
            <a:normAutofit fontScale="90000"/>
          </a:bodyPr>
          <a:lstStyle/>
          <a:p>
            <a:r>
              <a:rPr lang="sv-SE" dirty="0"/>
              <a:t>Exempel inom livsområdet </a:t>
            </a:r>
            <a:br>
              <a:rPr lang="sv-SE" dirty="0"/>
            </a:br>
            <a:r>
              <a:rPr lang="sv-SE" dirty="0"/>
              <a:t>”Mellanmänskliga interaktioner och relationer”</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457200" y="2548375"/>
            <a:ext cx="8229600" cy="3532374"/>
          </a:xfrm>
        </p:spPr>
        <p:txBody>
          <a:bodyPr>
            <a:normAutofit/>
          </a:bodyPr>
          <a:lstStyle/>
          <a:p>
            <a:r>
              <a:rPr lang="sv-SE" dirty="0"/>
              <a:t>Interaktioner och relationer med familj, släktingar, vänner eller grannar</a:t>
            </a:r>
          </a:p>
          <a:p>
            <a:r>
              <a:rPr lang="sv-SE" dirty="0"/>
              <a:t>Kontakt med myndigheter och samhällsfunktioner som Försäkringskassan och vårdcentral</a:t>
            </a:r>
          </a:p>
          <a:p>
            <a:r>
              <a:rPr lang="sv-SE" dirty="0"/>
              <a:t>Interagera med frisör, busschaufför eller cafébiträde</a:t>
            </a:r>
          </a:p>
        </p:txBody>
      </p:sp>
    </p:spTree>
    <p:extLst>
      <p:ext uri="{BB962C8B-B14F-4D97-AF65-F5344CB8AC3E}">
        <p14:creationId xmlns:p14="http://schemas.microsoft.com/office/powerpoint/2010/main" val="540803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fontScale="90000"/>
          </a:bodyPr>
          <a:lstStyle/>
          <a:p>
            <a:r>
              <a:rPr lang="sv-SE" dirty="0"/>
              <a:t>8. Utbildning, arbete, sysselsättning och ekonomiskt liv</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Livsområdet rör handlingar som krävs vid arbete och sysselsättning, vid utbildning och i samband med ekonomiska transaktioner i olika former.</a:t>
            </a:r>
          </a:p>
          <a:p>
            <a:pPr marL="0" indent="0">
              <a:buNone/>
            </a:pPr>
            <a:endParaRPr lang="sv-SE" dirty="0"/>
          </a:p>
          <a:p>
            <a:pPr marL="0" indent="0">
              <a:buNone/>
            </a:pPr>
            <a:r>
              <a:rPr lang="sv-SE" b="1" dirty="0"/>
              <a:t>Fundera kring exempel från vardagen för de individer ni träffar. Vilka svårigheter kan de behöva stöd och hjälp med?</a:t>
            </a:r>
          </a:p>
          <a:p>
            <a:pPr marL="0" indent="0">
              <a:buNone/>
            </a:pPr>
            <a:endParaRPr lang="sv-SE" dirty="0"/>
          </a:p>
        </p:txBody>
      </p:sp>
    </p:spTree>
    <p:extLst>
      <p:ext uri="{BB962C8B-B14F-4D97-AF65-F5344CB8AC3E}">
        <p14:creationId xmlns:p14="http://schemas.microsoft.com/office/powerpoint/2010/main" val="1374125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1039258"/>
            <a:ext cx="8229600" cy="789561"/>
          </a:xfrm>
        </p:spPr>
        <p:txBody>
          <a:bodyPr>
            <a:normAutofit fontScale="90000"/>
          </a:bodyPr>
          <a:lstStyle/>
          <a:p>
            <a:r>
              <a:rPr lang="sv-SE" dirty="0"/>
              <a:t>Exempel inom livsområdet ”Utbildning, arbete, sysselsättning och ekonomiskt liv"</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2264229"/>
            <a:ext cx="8229600" cy="3387312"/>
          </a:xfrm>
        </p:spPr>
        <p:txBody>
          <a:bodyPr>
            <a:normAutofit fontScale="92500" lnSpcReduction="10000"/>
          </a:bodyPr>
          <a:lstStyle/>
          <a:p>
            <a:r>
              <a:rPr lang="sv-SE" dirty="0"/>
              <a:t>Förmåga att söka jobb</a:t>
            </a:r>
          </a:p>
          <a:p>
            <a:r>
              <a:rPr lang="sv-SE" dirty="0"/>
              <a:t>Genomföra uppgifter som krävs för att bli anställd</a:t>
            </a:r>
          </a:p>
          <a:p>
            <a:r>
              <a:rPr lang="sv-SE" dirty="0"/>
              <a:t>Kunna ta sig till arbetsplatsen eller delta i anställningsintervju</a:t>
            </a:r>
          </a:p>
          <a:p>
            <a:r>
              <a:rPr lang="sv-SE" dirty="0"/>
              <a:t>Genomföra arbetsrelaterade uppgifter</a:t>
            </a:r>
          </a:p>
          <a:p>
            <a:r>
              <a:rPr lang="sv-SE" dirty="0"/>
              <a:t>Betala räkningar och hantera pengar</a:t>
            </a:r>
          </a:p>
          <a:p>
            <a:r>
              <a:rPr lang="sv-SE" dirty="0"/>
              <a:t>Gå utbildning, planera studier, genomföra läxor, studera inför prov</a:t>
            </a:r>
          </a:p>
        </p:txBody>
      </p:sp>
    </p:spTree>
    <p:extLst>
      <p:ext uri="{BB962C8B-B14F-4D97-AF65-F5344CB8AC3E}">
        <p14:creationId xmlns:p14="http://schemas.microsoft.com/office/powerpoint/2010/main" val="1564949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fontScale="90000"/>
          </a:bodyPr>
          <a:lstStyle/>
          <a:p>
            <a:r>
              <a:rPr lang="sv-SE" dirty="0"/>
              <a:t>9. Samhällsgemenskap, social och medborgerligt liv</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Livsområdet handlar om att kunna ha ett socialt liv, delta i föreningar, utöva intressen, religion och politiska engagemang.</a:t>
            </a:r>
          </a:p>
          <a:p>
            <a:pPr marL="0" indent="0">
              <a:buNone/>
            </a:pPr>
            <a:endParaRPr lang="sv-SE" dirty="0"/>
          </a:p>
          <a:p>
            <a:pPr marL="0" indent="0">
              <a:buNone/>
            </a:pPr>
            <a:r>
              <a:rPr lang="sv-SE" b="1" dirty="0"/>
              <a:t>Fundera kring exempel från vardagen för de individer ni träffar. Vilka svårigheter kan de behöva stöd och hjälp med?</a:t>
            </a:r>
          </a:p>
          <a:p>
            <a:pPr marL="0" indent="0">
              <a:buNone/>
            </a:pPr>
            <a:endParaRPr lang="sv-SE" dirty="0"/>
          </a:p>
        </p:txBody>
      </p:sp>
    </p:spTree>
    <p:extLst>
      <p:ext uri="{BB962C8B-B14F-4D97-AF65-F5344CB8AC3E}">
        <p14:creationId xmlns:p14="http://schemas.microsoft.com/office/powerpoint/2010/main" val="1373364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909304"/>
            <a:ext cx="8229600" cy="1056345"/>
          </a:xfrm>
        </p:spPr>
        <p:txBody>
          <a:bodyPr>
            <a:normAutofit fontScale="90000"/>
          </a:bodyPr>
          <a:lstStyle/>
          <a:p>
            <a:r>
              <a:rPr lang="sv-SE" dirty="0"/>
              <a:t>Exempel inom livsområdet ”Samhällsgemenskap, social och medborgerligt liv</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36978" y="2636029"/>
            <a:ext cx="8229600" cy="3312667"/>
          </a:xfrm>
        </p:spPr>
        <p:txBody>
          <a:bodyPr/>
          <a:lstStyle/>
          <a:p>
            <a:r>
              <a:rPr lang="sv-SE" dirty="0"/>
              <a:t>Deltagande vid intressen och fritidsaktiviteter exempelvis kör, fotboll eller boule</a:t>
            </a:r>
          </a:p>
          <a:p>
            <a:r>
              <a:rPr lang="sv-SE" dirty="0"/>
              <a:t>Engagemang i politiska eller religiösa sammanhang</a:t>
            </a:r>
          </a:p>
          <a:p>
            <a:endParaRPr lang="sv-SE" dirty="0"/>
          </a:p>
        </p:txBody>
      </p:sp>
    </p:spTree>
    <p:extLst>
      <p:ext uri="{BB962C8B-B14F-4D97-AF65-F5344CB8AC3E}">
        <p14:creationId xmlns:p14="http://schemas.microsoft.com/office/powerpoint/2010/main" val="2197569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10. Känsla av trygghet</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Livsområdet handlar om den enskildes känslomässiga upplevelser kring trygghet.</a:t>
            </a:r>
          </a:p>
          <a:p>
            <a:pPr marL="0" indent="0">
              <a:buNone/>
            </a:pPr>
            <a:endParaRPr lang="sv-SE" dirty="0"/>
          </a:p>
          <a:p>
            <a:pPr marL="0" indent="0">
              <a:buNone/>
            </a:pPr>
            <a:r>
              <a:rPr lang="sv-SE" b="1" dirty="0"/>
              <a:t>Fundera kring exempel från vardagen för de individer ni träffar. Vilka svårigheter kan de behöva stöd och hjälp med?</a:t>
            </a:r>
          </a:p>
          <a:p>
            <a:pPr marL="0" indent="0">
              <a:buNone/>
            </a:pPr>
            <a:endParaRPr lang="sv-SE" dirty="0"/>
          </a:p>
        </p:txBody>
      </p:sp>
    </p:spTree>
    <p:extLst>
      <p:ext uri="{BB962C8B-B14F-4D97-AF65-F5344CB8AC3E}">
        <p14:creationId xmlns:p14="http://schemas.microsoft.com/office/powerpoint/2010/main" val="1648386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fontScale="90000"/>
          </a:bodyPr>
          <a:lstStyle/>
          <a:p>
            <a:r>
              <a:rPr lang="sv-SE" dirty="0"/>
              <a:t>Exempel inom livsområdet ”Känsla av trygghet”</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r>
              <a:rPr lang="sv-SE" dirty="0"/>
              <a:t>Otrygghet inför att vara själv eller sova själv på natten</a:t>
            </a:r>
          </a:p>
          <a:p>
            <a:r>
              <a:rPr lang="sv-SE" dirty="0"/>
              <a:t>Oro för att halka på promenad</a:t>
            </a:r>
          </a:p>
          <a:p>
            <a:r>
              <a:rPr lang="sv-SE" dirty="0"/>
              <a:t>Rädsla att glömma spisen på</a:t>
            </a:r>
          </a:p>
          <a:p>
            <a:r>
              <a:rPr lang="sv-SE" dirty="0"/>
              <a:t>Oro inför att inte kunna ropa på någon om man behöver hjälp</a:t>
            </a:r>
          </a:p>
        </p:txBody>
      </p:sp>
    </p:spTree>
    <p:extLst>
      <p:ext uri="{BB962C8B-B14F-4D97-AF65-F5344CB8AC3E}">
        <p14:creationId xmlns:p14="http://schemas.microsoft.com/office/powerpoint/2010/main" val="4193909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fontScale="90000"/>
          </a:bodyPr>
          <a:lstStyle/>
          <a:p>
            <a:r>
              <a:rPr lang="sv-SE" dirty="0"/>
              <a:t>11. Personligt stöd från person som vårdar eller stödjer en närstående </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Livsområdet handlar om den enskildes anhörigas behov av stöd och avlastning när den anhöriga vårdar eller stödjer närstående. </a:t>
            </a:r>
          </a:p>
          <a:p>
            <a:pPr marL="0" indent="0">
              <a:buNone/>
            </a:pPr>
            <a:endParaRPr lang="sv-SE" dirty="0"/>
          </a:p>
          <a:p>
            <a:pPr marL="0" indent="0">
              <a:buNone/>
            </a:pPr>
            <a:r>
              <a:rPr lang="sv-SE" b="1" dirty="0"/>
              <a:t>Fundera kring exempel från vardagen för de individer ni träffar. Vilka svårigheter kan de behöva stöd och hjälp med?</a:t>
            </a:r>
          </a:p>
          <a:p>
            <a:pPr marL="0" indent="0">
              <a:buNone/>
            </a:pPr>
            <a:endParaRPr lang="sv-SE" dirty="0"/>
          </a:p>
        </p:txBody>
      </p:sp>
    </p:spTree>
    <p:extLst>
      <p:ext uri="{BB962C8B-B14F-4D97-AF65-F5344CB8AC3E}">
        <p14:creationId xmlns:p14="http://schemas.microsoft.com/office/powerpoint/2010/main" val="2945748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457200" y="999059"/>
            <a:ext cx="8229600" cy="1068786"/>
          </a:xfrm>
        </p:spPr>
        <p:txBody>
          <a:bodyPr>
            <a:normAutofit fontScale="90000"/>
          </a:bodyPr>
          <a:lstStyle/>
          <a:p>
            <a:r>
              <a:rPr lang="sv-SE" dirty="0"/>
              <a:t>Exempel inom livsområdet ” Personligt stöd från person som vårdar eller stödjer en närstående”</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2364880"/>
            <a:ext cx="8229600" cy="3218236"/>
          </a:xfrm>
        </p:spPr>
        <p:txBody>
          <a:bodyPr>
            <a:normAutofit fontScale="92500"/>
          </a:bodyPr>
          <a:lstStyle/>
          <a:p>
            <a:r>
              <a:rPr lang="sv-SE" dirty="0"/>
              <a:t>Make som tar hand om sin fru med en långtgående demenssjukdom med stort behov av stöd i sin vardag kan behöva stöd med att frun får de stöd hon behöver när han behöver reda bort över en helg.</a:t>
            </a:r>
          </a:p>
          <a:p>
            <a:r>
              <a:rPr lang="sv-SE" dirty="0"/>
              <a:t>Ett föräldrapar kan behöva tid att ägna åt sin dotter som är syster till deras son med en funktionsnedsättning</a:t>
            </a:r>
          </a:p>
        </p:txBody>
      </p:sp>
    </p:spTree>
    <p:extLst>
      <p:ext uri="{BB962C8B-B14F-4D97-AF65-F5344CB8AC3E}">
        <p14:creationId xmlns:p14="http://schemas.microsoft.com/office/powerpoint/2010/main" val="140381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Gemensamt språk</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ICF- Internationell klassifikation av funktionstillstånd, funktionshinder och hälsa- är framtagen av Världshälsoorganisationen. </a:t>
            </a:r>
          </a:p>
          <a:p>
            <a:pPr marL="0" indent="0">
              <a:buNone/>
            </a:pPr>
            <a:endParaRPr lang="sv-SE" dirty="0"/>
          </a:p>
          <a:p>
            <a:pPr marL="0" indent="0">
              <a:buNone/>
            </a:pPr>
            <a:r>
              <a:rPr lang="sv-SE" dirty="0"/>
              <a:t>Det är ett internationellt gemensamt språk för att beskriva en människas hälsa och välmående. Tanken är att alla ärenden beskrivs på samma sätt. </a:t>
            </a:r>
          </a:p>
        </p:txBody>
      </p:sp>
    </p:spTree>
    <p:extLst>
      <p:ext uri="{BB962C8B-B14F-4D97-AF65-F5344CB8AC3E}">
        <p14:creationId xmlns:p14="http://schemas.microsoft.com/office/powerpoint/2010/main" val="115493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457200" y="999059"/>
            <a:ext cx="8229600" cy="1068786"/>
          </a:xfrm>
        </p:spPr>
        <p:txBody>
          <a:bodyPr>
            <a:normAutofit/>
          </a:bodyPr>
          <a:lstStyle/>
          <a:p>
            <a:r>
              <a:rPr lang="sv-SE" dirty="0"/>
              <a:t>Övning livsområden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2364880"/>
            <a:ext cx="8229600" cy="3218236"/>
          </a:xfrm>
        </p:spPr>
        <p:txBody>
          <a:bodyPr>
            <a:normAutofit/>
          </a:bodyPr>
          <a:lstStyle/>
          <a:p>
            <a:pPr marL="0" indent="0">
              <a:buNone/>
            </a:pPr>
            <a:r>
              <a:rPr lang="sv-SE" dirty="0"/>
              <a:t>Gör övning 1-3 i övningshäftet gällande identifiering av livsområden. </a:t>
            </a:r>
          </a:p>
          <a:p>
            <a:pPr marL="0" indent="0">
              <a:buNone/>
            </a:pPr>
            <a:endParaRPr lang="sv-SE" dirty="0"/>
          </a:p>
        </p:txBody>
      </p:sp>
    </p:spTree>
    <p:extLst>
      <p:ext uri="{BB962C8B-B14F-4D97-AF65-F5344CB8AC3E}">
        <p14:creationId xmlns:p14="http://schemas.microsoft.com/office/powerpoint/2010/main" val="713067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Relaterade faktorer</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lnSpcReduction="10000"/>
          </a:bodyPr>
          <a:lstStyle/>
          <a:p>
            <a:pPr marL="0" indent="0">
              <a:buNone/>
            </a:pPr>
            <a:r>
              <a:rPr lang="sv-SE" dirty="0"/>
              <a:t>Information om en enskildes situation, olika saker som påverkar och orsakar den enskildes behov finns beskrivet under det som i IBIC kallas för relaterade faktorer. Rubrikerna är:</a:t>
            </a:r>
          </a:p>
          <a:p>
            <a:r>
              <a:rPr lang="sv-SE" dirty="0"/>
              <a:t>Kroppsfunktioner</a:t>
            </a:r>
          </a:p>
          <a:p>
            <a:r>
              <a:rPr lang="sv-SE" dirty="0"/>
              <a:t>Kroppstrukturer</a:t>
            </a:r>
          </a:p>
          <a:p>
            <a:r>
              <a:rPr lang="sv-SE" dirty="0"/>
              <a:t>Omgivningsfaktorer </a:t>
            </a:r>
          </a:p>
          <a:p>
            <a:r>
              <a:rPr lang="sv-SE" dirty="0"/>
              <a:t>Personfaktorer</a:t>
            </a:r>
          </a:p>
          <a:p>
            <a:pPr marL="0" indent="0">
              <a:buNone/>
            </a:pPr>
            <a:endParaRPr lang="sv-SE" dirty="0"/>
          </a:p>
        </p:txBody>
      </p:sp>
    </p:spTree>
    <p:extLst>
      <p:ext uri="{BB962C8B-B14F-4D97-AF65-F5344CB8AC3E}">
        <p14:creationId xmlns:p14="http://schemas.microsoft.com/office/powerpoint/2010/main" val="3848824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fontScale="90000"/>
          </a:bodyPr>
          <a:lstStyle/>
          <a:p>
            <a:r>
              <a:rPr lang="sv-SE" dirty="0"/>
              <a:t>Kroppsfunktioner och kroppsstrukturer</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lvl="0" indent="0">
              <a:buNone/>
            </a:pPr>
            <a:r>
              <a:rPr lang="sv-SE" dirty="0"/>
              <a:t>Kroppsfunktioner beskriver fysiologiska och psykologiska funktioner.</a:t>
            </a:r>
          </a:p>
          <a:p>
            <a:pPr marL="0" lvl="0" indent="0">
              <a:buNone/>
            </a:pPr>
            <a:endParaRPr lang="sv-SE" dirty="0"/>
          </a:p>
          <a:p>
            <a:pPr marL="0" lvl="0" indent="0">
              <a:buNone/>
            </a:pPr>
            <a:r>
              <a:rPr lang="sv-SE" dirty="0"/>
              <a:t>Kroppsstrukturer beskriver kroppens anatomiska delar.</a:t>
            </a:r>
          </a:p>
        </p:txBody>
      </p:sp>
    </p:spTree>
    <p:extLst>
      <p:ext uri="{BB962C8B-B14F-4D97-AF65-F5344CB8AC3E}">
        <p14:creationId xmlns:p14="http://schemas.microsoft.com/office/powerpoint/2010/main" val="2489456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2714" y="274638"/>
            <a:ext cx="8229600" cy="1143000"/>
          </a:xfrm>
        </p:spPr>
        <p:txBody>
          <a:bodyPr/>
          <a:lstStyle/>
          <a:p>
            <a:r>
              <a:rPr lang="sv-SE" dirty="0"/>
              <a:t>Omgivningsfaktorer</a:t>
            </a:r>
          </a:p>
        </p:txBody>
      </p:sp>
      <p:sp>
        <p:nvSpPr>
          <p:cNvPr id="3" name="Platshållare för sidfot 2"/>
          <p:cNvSpPr>
            <a:spLocks noGrp="1"/>
          </p:cNvSpPr>
          <p:nvPr>
            <p:ph type="ftr" sz="quarter" idx="11"/>
          </p:nvPr>
        </p:nvSpPr>
        <p:spPr/>
        <p:txBody>
          <a:bodyPr/>
          <a:lstStyle/>
          <a:p>
            <a:r>
              <a:rPr lang="sv-SE" dirty="0"/>
              <a:t>Socialstyrelsen</a:t>
            </a:r>
          </a:p>
        </p:txBody>
      </p:sp>
      <p:sp>
        <p:nvSpPr>
          <p:cNvPr id="4" name="Platshållare för bildnummer 3"/>
          <p:cNvSpPr>
            <a:spLocks noGrp="1"/>
          </p:cNvSpPr>
          <p:nvPr>
            <p:ph type="sldNum" sz="quarter" idx="12"/>
          </p:nvPr>
        </p:nvSpPr>
        <p:spPr/>
        <p:txBody>
          <a:bodyPr/>
          <a:lstStyle/>
          <a:p>
            <a:fld id="{F3A1DABF-CD59-47A1-8187-10F3203EF599}" type="slidenum">
              <a:rPr lang="sv-SE" smtClean="0"/>
              <a:t>33</a:t>
            </a:fld>
            <a:endParaRPr lang="sv-SE"/>
          </a:p>
        </p:txBody>
      </p:sp>
      <p:pic>
        <p:nvPicPr>
          <p:cNvPr id="8" name="Platshållare för innehåll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065930" y="2321418"/>
            <a:ext cx="2286000" cy="2476500"/>
          </a:xfrm>
        </p:spPr>
      </p:pic>
      <p:pic>
        <p:nvPicPr>
          <p:cNvPr id="6" name="Platshållare för innehåll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54" y="1594455"/>
            <a:ext cx="2441676" cy="2032448"/>
          </a:xfrm>
          <a:prstGeom prst="rect">
            <a:avLst/>
          </a:prstGeom>
        </p:spPr>
      </p:pic>
      <p:pic>
        <p:nvPicPr>
          <p:cNvPr id="7" name="Platshållare för innehåll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454" y="1937243"/>
            <a:ext cx="1735516" cy="1784952"/>
          </a:xfrm>
          <a:prstGeom prst="rect">
            <a:avLst/>
          </a:prstGeom>
        </p:spPr>
      </p:pic>
      <p:pic>
        <p:nvPicPr>
          <p:cNvPr id="9" name="Platshållare för innehåll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282" y="3855172"/>
            <a:ext cx="2170293" cy="2196460"/>
          </a:xfrm>
          <a:prstGeom prst="rect">
            <a:avLst/>
          </a:prstGeom>
        </p:spPr>
      </p:pic>
      <p:pic>
        <p:nvPicPr>
          <p:cNvPr id="10" name="Platshållare för innehåll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7763" y="4212164"/>
            <a:ext cx="1761204" cy="1879809"/>
          </a:xfrm>
          <a:prstGeom prst="rect">
            <a:avLst/>
          </a:prstGeom>
        </p:spPr>
      </p:pic>
      <p:sp>
        <p:nvSpPr>
          <p:cNvPr id="11" name="textruta 10"/>
          <p:cNvSpPr txBox="1"/>
          <p:nvPr/>
        </p:nvSpPr>
        <p:spPr>
          <a:xfrm>
            <a:off x="852624" y="5967969"/>
            <a:ext cx="7440476" cy="338554"/>
          </a:xfrm>
          <a:prstGeom prst="rect">
            <a:avLst/>
          </a:prstGeom>
          <a:noFill/>
        </p:spPr>
        <p:txBody>
          <a:bodyPr wrap="square" rtlCol="0">
            <a:spAutoFit/>
          </a:bodyPr>
          <a:lstStyle/>
          <a:p>
            <a:r>
              <a:rPr lang="en-GB" sz="800" dirty="0">
                <a:ea typeface="ＭＳ Ｐゴシック" pitchFamily="34" charset="-128"/>
                <a:cs typeface="Arial" pitchFamily="34" charset="0"/>
              </a:rPr>
              <a:t> </a:t>
            </a:r>
            <a:r>
              <a:rPr lang="en-US" sz="800" dirty="0"/>
              <a:t>Illustrations copyright by TAI TAKAHASHI, International University of Health and Welfare. </a:t>
            </a:r>
            <a:r>
              <a:rPr lang="sv-SE" sz="800" dirty="0">
                <a:hlinkClick r:id="rId8"/>
              </a:rPr>
              <a:t>http://www.icfillustration.com</a:t>
            </a:r>
            <a:r>
              <a:rPr lang="sv-SE" sz="800" dirty="0"/>
              <a:t> hämtad från Socialstyrelsen</a:t>
            </a:r>
          </a:p>
          <a:p>
            <a:pPr algn="r"/>
            <a:endParaRPr lang="sv-SE" sz="800" dirty="0"/>
          </a:p>
        </p:txBody>
      </p:sp>
      <p:sp>
        <p:nvSpPr>
          <p:cNvPr id="5" name="textruta 4"/>
          <p:cNvSpPr txBox="1"/>
          <p:nvPr/>
        </p:nvSpPr>
        <p:spPr>
          <a:xfrm>
            <a:off x="599199" y="1327159"/>
            <a:ext cx="2868460" cy="400110"/>
          </a:xfrm>
          <a:prstGeom prst="rect">
            <a:avLst/>
          </a:prstGeom>
          <a:noFill/>
        </p:spPr>
        <p:txBody>
          <a:bodyPr wrap="square" rtlCol="0">
            <a:spAutoFit/>
          </a:bodyPr>
          <a:lstStyle/>
          <a:p>
            <a:r>
              <a:rPr lang="sv-SE" sz="2000" b="1" dirty="0">
                <a:solidFill>
                  <a:srgbClr val="E98300"/>
                </a:solidFill>
              </a:rPr>
              <a:t>Produkter och teknik</a:t>
            </a:r>
          </a:p>
        </p:txBody>
      </p:sp>
      <p:sp>
        <p:nvSpPr>
          <p:cNvPr id="14" name="textruta 13"/>
          <p:cNvSpPr txBox="1"/>
          <p:nvPr/>
        </p:nvSpPr>
        <p:spPr>
          <a:xfrm>
            <a:off x="5806390" y="1034771"/>
            <a:ext cx="2893512" cy="1015663"/>
          </a:xfrm>
          <a:prstGeom prst="rect">
            <a:avLst/>
          </a:prstGeom>
          <a:noFill/>
        </p:spPr>
        <p:txBody>
          <a:bodyPr wrap="square" rtlCol="0">
            <a:spAutoFit/>
          </a:bodyPr>
          <a:lstStyle/>
          <a:p>
            <a:r>
              <a:rPr lang="sv-SE" sz="2000" b="1" dirty="0">
                <a:solidFill>
                  <a:schemeClr val="accent6">
                    <a:lumMod val="60000"/>
                    <a:lumOff val="40000"/>
                  </a:schemeClr>
                </a:solidFill>
              </a:rPr>
              <a:t>Naturmiljö och mänskligt skapade miljöförändringar</a:t>
            </a:r>
          </a:p>
        </p:txBody>
      </p:sp>
      <p:sp>
        <p:nvSpPr>
          <p:cNvPr id="15" name="textruta 14"/>
          <p:cNvSpPr txBox="1"/>
          <p:nvPr/>
        </p:nvSpPr>
        <p:spPr>
          <a:xfrm>
            <a:off x="3118575" y="1766170"/>
            <a:ext cx="2817879" cy="707886"/>
          </a:xfrm>
          <a:prstGeom prst="rect">
            <a:avLst/>
          </a:prstGeom>
          <a:noFill/>
        </p:spPr>
        <p:txBody>
          <a:bodyPr wrap="square" rtlCol="0">
            <a:spAutoFit/>
          </a:bodyPr>
          <a:lstStyle/>
          <a:p>
            <a:r>
              <a:rPr lang="sv-SE" sz="2000" b="1" dirty="0">
                <a:solidFill>
                  <a:srgbClr val="00B0F0"/>
                </a:solidFill>
              </a:rPr>
              <a:t>Personligt stöd och personliga relationer</a:t>
            </a:r>
          </a:p>
        </p:txBody>
      </p:sp>
      <p:sp>
        <p:nvSpPr>
          <p:cNvPr id="16" name="textruta 15"/>
          <p:cNvSpPr txBox="1"/>
          <p:nvPr/>
        </p:nvSpPr>
        <p:spPr>
          <a:xfrm>
            <a:off x="1427968" y="3654960"/>
            <a:ext cx="1328680" cy="400110"/>
          </a:xfrm>
          <a:prstGeom prst="rect">
            <a:avLst/>
          </a:prstGeom>
          <a:noFill/>
        </p:spPr>
        <p:txBody>
          <a:bodyPr wrap="square" rtlCol="0">
            <a:spAutoFit/>
          </a:bodyPr>
          <a:lstStyle/>
          <a:p>
            <a:r>
              <a:rPr lang="sv-SE" sz="2000" b="1" dirty="0">
                <a:solidFill>
                  <a:srgbClr val="00B050"/>
                </a:solidFill>
              </a:rPr>
              <a:t>Attityder</a:t>
            </a:r>
          </a:p>
        </p:txBody>
      </p:sp>
      <p:sp>
        <p:nvSpPr>
          <p:cNvPr id="17" name="textruta 16"/>
          <p:cNvSpPr txBox="1"/>
          <p:nvPr/>
        </p:nvSpPr>
        <p:spPr>
          <a:xfrm>
            <a:off x="5247764" y="3654960"/>
            <a:ext cx="2282590" cy="707886"/>
          </a:xfrm>
          <a:prstGeom prst="rect">
            <a:avLst/>
          </a:prstGeom>
          <a:noFill/>
        </p:spPr>
        <p:txBody>
          <a:bodyPr wrap="square" rtlCol="0">
            <a:spAutoFit/>
          </a:bodyPr>
          <a:lstStyle/>
          <a:p>
            <a:r>
              <a:rPr lang="sv-SE" sz="2000" b="1" dirty="0">
                <a:solidFill>
                  <a:schemeClr val="accent5">
                    <a:lumMod val="50000"/>
                  </a:schemeClr>
                </a:solidFill>
              </a:rPr>
              <a:t>Samhällstjänster och regelverk(k)</a:t>
            </a:r>
          </a:p>
        </p:txBody>
      </p:sp>
      <p:sp>
        <p:nvSpPr>
          <p:cNvPr id="12" name="Platshållare för datum 11"/>
          <p:cNvSpPr>
            <a:spLocks noGrp="1"/>
          </p:cNvSpPr>
          <p:nvPr>
            <p:ph type="dt" sz="half" idx="10"/>
          </p:nvPr>
        </p:nvSpPr>
        <p:spPr/>
        <p:txBody>
          <a:bodyPr/>
          <a:lstStyle/>
          <a:p>
            <a:endParaRPr lang="sv-SE"/>
          </a:p>
        </p:txBody>
      </p:sp>
    </p:spTree>
    <p:extLst>
      <p:ext uri="{BB962C8B-B14F-4D97-AF65-F5344CB8AC3E}">
        <p14:creationId xmlns:p14="http://schemas.microsoft.com/office/powerpoint/2010/main" val="3272355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Exempel på personfaktorer</a:t>
            </a:r>
          </a:p>
        </p:txBody>
      </p:sp>
      <p:sp>
        <p:nvSpPr>
          <p:cNvPr id="7" name="textruta 6">
            <a:extLst>
              <a:ext uri="{FF2B5EF4-FFF2-40B4-BE49-F238E27FC236}">
                <a16:creationId xmlns:a16="http://schemas.microsoft.com/office/drawing/2014/main" id="{FA053420-EDE8-4389-A702-AB39C6FE1EBE}"/>
              </a:ext>
            </a:extLst>
          </p:cNvPr>
          <p:cNvSpPr txBox="1"/>
          <p:nvPr/>
        </p:nvSpPr>
        <p:spPr>
          <a:xfrm>
            <a:off x="482151" y="1977081"/>
            <a:ext cx="3768811" cy="3539430"/>
          </a:xfrm>
          <a:prstGeom prst="rect">
            <a:avLst/>
          </a:prstGeom>
          <a:noFill/>
        </p:spPr>
        <p:txBody>
          <a:bodyPr wrap="square" rtlCol="0">
            <a:spAutoFit/>
          </a:bodyPr>
          <a:lstStyle/>
          <a:p>
            <a:pPr marL="285750" indent="-285750">
              <a:buFont typeface="Arial" panose="020B0604020202020204" pitchFamily="34" charset="0"/>
              <a:buChar char="•"/>
            </a:pPr>
            <a:r>
              <a:rPr lang="sv-SE" sz="2800" dirty="0"/>
              <a:t>Bakgrund</a:t>
            </a:r>
          </a:p>
          <a:p>
            <a:pPr marL="285750" indent="-285750">
              <a:buFont typeface="Arial" panose="020B0604020202020204" pitchFamily="34" charset="0"/>
              <a:buChar char="•"/>
            </a:pPr>
            <a:r>
              <a:rPr lang="sv-SE" sz="2800" dirty="0"/>
              <a:t>Ålder</a:t>
            </a:r>
          </a:p>
          <a:p>
            <a:pPr marL="285750" indent="-285750">
              <a:buFont typeface="Arial" panose="020B0604020202020204" pitchFamily="34" charset="0"/>
              <a:buChar char="•"/>
            </a:pPr>
            <a:r>
              <a:rPr lang="sv-SE" sz="2800" dirty="0"/>
              <a:t>Yrke/utbildning</a:t>
            </a:r>
          </a:p>
          <a:p>
            <a:pPr marL="285750" indent="-285750">
              <a:buFont typeface="Arial" panose="020B0604020202020204" pitchFamily="34" charset="0"/>
              <a:buChar char="•"/>
            </a:pPr>
            <a:r>
              <a:rPr lang="sv-SE" sz="2800" dirty="0"/>
              <a:t>Livsstil</a:t>
            </a:r>
          </a:p>
          <a:p>
            <a:pPr marL="285750" indent="-285750">
              <a:buFont typeface="Arial" panose="020B0604020202020204" pitchFamily="34" charset="0"/>
              <a:buChar char="•"/>
            </a:pPr>
            <a:r>
              <a:rPr lang="sv-SE" sz="2800" dirty="0"/>
              <a:t>Vanor</a:t>
            </a:r>
          </a:p>
          <a:p>
            <a:pPr marL="285750" indent="-285750">
              <a:buFont typeface="Arial" panose="020B0604020202020204" pitchFamily="34" charset="0"/>
              <a:buChar char="•"/>
            </a:pPr>
            <a:r>
              <a:rPr lang="sv-SE" sz="2800" dirty="0" err="1"/>
              <a:t>Copingstrategier</a:t>
            </a:r>
            <a:endParaRPr lang="sv-SE" sz="2800" dirty="0"/>
          </a:p>
          <a:p>
            <a:pPr marL="285750" indent="-285750">
              <a:buFont typeface="Arial" panose="020B0604020202020204" pitchFamily="34" charset="0"/>
              <a:buChar char="•"/>
            </a:pPr>
            <a:r>
              <a:rPr lang="sv-SE" sz="2800" dirty="0"/>
              <a:t>Erfarenheter</a:t>
            </a:r>
          </a:p>
          <a:p>
            <a:pPr marL="285750" indent="-285750">
              <a:buFont typeface="Arial" panose="020B0604020202020204" pitchFamily="34" charset="0"/>
              <a:buChar char="•"/>
            </a:pPr>
            <a:r>
              <a:rPr lang="sv-SE" sz="2800" dirty="0"/>
              <a:t>Karaktärsdrag</a:t>
            </a:r>
          </a:p>
        </p:txBody>
      </p:sp>
      <p:pic>
        <p:nvPicPr>
          <p:cNvPr id="8" name="Bildobjekt 7">
            <a:extLst>
              <a:ext uri="{FF2B5EF4-FFF2-40B4-BE49-F238E27FC236}">
                <a16:creationId xmlns:a16="http://schemas.microsoft.com/office/drawing/2014/main" id="{118B7CDC-D49D-45B9-9100-2D246EB52449}"/>
              </a:ext>
            </a:extLst>
          </p:cNvPr>
          <p:cNvPicPr>
            <a:picLocks noChangeAspect="1"/>
          </p:cNvPicPr>
          <p:nvPr/>
        </p:nvPicPr>
        <p:blipFill>
          <a:blip r:embed="rId3"/>
          <a:stretch>
            <a:fillRect/>
          </a:stretch>
        </p:blipFill>
        <p:spPr>
          <a:xfrm>
            <a:off x="3951412" y="1876245"/>
            <a:ext cx="4572000" cy="3105510"/>
          </a:xfrm>
          <a:prstGeom prst="rect">
            <a:avLst/>
          </a:prstGeom>
        </p:spPr>
      </p:pic>
    </p:spTree>
    <p:extLst>
      <p:ext uri="{BB962C8B-B14F-4D97-AF65-F5344CB8AC3E}">
        <p14:creationId xmlns:p14="http://schemas.microsoft.com/office/powerpoint/2010/main" val="1647992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Hälsotillstånd</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Under rubriken hälsotillstånd finns diagnoser/sjukdomar.</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3510927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Reflektion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a:bodyPr>
          <a:lstStyle/>
          <a:p>
            <a:pPr marL="0" indent="0">
              <a:buNone/>
            </a:pPr>
            <a:r>
              <a:rPr lang="sv-SE" dirty="0"/>
              <a:t>Två personer som båda har samma diagnos eller skada, tex en hjärnblödning, kan ha stora skillnader i vilka insatser de behöver. Vad kan det bero på?</a:t>
            </a:r>
          </a:p>
        </p:txBody>
      </p:sp>
    </p:spTree>
    <p:extLst>
      <p:ext uri="{BB962C8B-B14F-4D97-AF65-F5344CB8AC3E}">
        <p14:creationId xmlns:p14="http://schemas.microsoft.com/office/powerpoint/2010/main" val="710369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457200" y="999059"/>
            <a:ext cx="8229600" cy="1068786"/>
          </a:xfrm>
        </p:spPr>
        <p:txBody>
          <a:bodyPr>
            <a:normAutofit/>
          </a:bodyPr>
          <a:lstStyle/>
          <a:p>
            <a:r>
              <a:rPr lang="sv-SE" dirty="0"/>
              <a:t>Övning relaterade faktorer</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2364880"/>
            <a:ext cx="8229600" cy="3218236"/>
          </a:xfrm>
        </p:spPr>
        <p:txBody>
          <a:bodyPr>
            <a:normAutofit/>
          </a:bodyPr>
          <a:lstStyle/>
          <a:p>
            <a:pPr marL="0" indent="0">
              <a:buNone/>
            </a:pPr>
            <a:r>
              <a:rPr lang="sv-SE" dirty="0"/>
              <a:t>Gör övning 4 i övningshäftet gällande relaterade faktorer. </a:t>
            </a:r>
          </a:p>
        </p:txBody>
      </p:sp>
    </p:spTree>
    <p:extLst>
      <p:ext uri="{BB962C8B-B14F-4D97-AF65-F5344CB8AC3E}">
        <p14:creationId xmlns:p14="http://schemas.microsoft.com/office/powerpoint/2010/main" val="1038843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712879" y="6427177"/>
            <a:ext cx="3710354" cy="430887"/>
          </a:xfrm>
          <a:prstGeom prst="rect">
            <a:avLst/>
          </a:prstGeom>
          <a:noFill/>
        </p:spPr>
        <p:txBody>
          <a:bodyPr wrap="square" rtlCol="0">
            <a:spAutoFit/>
          </a:bodyPr>
          <a:lstStyle/>
          <a:p>
            <a:pPr algn="ctr"/>
            <a:r>
              <a:rPr lang="sv-SE" sz="1050" dirty="0"/>
              <a:t>Söderköpings kommun</a:t>
            </a:r>
          </a:p>
          <a:p>
            <a:pPr algn="ctr"/>
            <a:r>
              <a:rPr lang="sv-SE" sz="1050" dirty="0"/>
              <a:t>614</a:t>
            </a:r>
            <a:r>
              <a:rPr lang="sv-SE" sz="1050" baseline="0" dirty="0"/>
              <a:t> 80 Söderköping</a:t>
            </a:r>
            <a:endParaRPr lang="sv-SE" sz="1050" dirty="0"/>
          </a:p>
        </p:txBody>
      </p:sp>
      <p:sp>
        <p:nvSpPr>
          <p:cNvPr id="3" name="textruta 2">
            <a:extLst>
              <a:ext uri="{FF2B5EF4-FFF2-40B4-BE49-F238E27FC236}">
                <a16:creationId xmlns:a16="http://schemas.microsoft.com/office/drawing/2014/main" id="{259BC40B-4FA7-47E3-8AAB-F5C9B3280550}"/>
              </a:ext>
            </a:extLst>
          </p:cNvPr>
          <p:cNvSpPr txBox="1"/>
          <p:nvPr/>
        </p:nvSpPr>
        <p:spPr>
          <a:xfrm>
            <a:off x="457200" y="444843"/>
            <a:ext cx="7389341" cy="2554545"/>
          </a:xfrm>
          <a:prstGeom prst="rect">
            <a:avLst/>
          </a:prstGeom>
          <a:noFill/>
        </p:spPr>
        <p:txBody>
          <a:bodyPr wrap="square" rtlCol="0">
            <a:spAutoFit/>
          </a:bodyPr>
          <a:lstStyle/>
          <a:p>
            <a:r>
              <a:rPr lang="sv-SE" sz="3200" dirty="0">
                <a:solidFill>
                  <a:schemeClr val="bg1"/>
                </a:solidFill>
              </a:rPr>
              <a:t>Kontaktuppgifter:</a:t>
            </a:r>
          </a:p>
          <a:p>
            <a:endParaRPr lang="sv-SE" sz="3200" dirty="0">
              <a:solidFill>
                <a:schemeClr val="bg1"/>
              </a:solidFill>
            </a:endParaRPr>
          </a:p>
          <a:p>
            <a:r>
              <a:rPr lang="sv-SE" sz="3200" dirty="0">
                <a:solidFill>
                  <a:schemeClr val="bg1"/>
                </a:solidFill>
              </a:rPr>
              <a:t>Fredrika Billborn, sakkunnig</a:t>
            </a:r>
          </a:p>
          <a:p>
            <a:r>
              <a:rPr lang="sv-SE" sz="3200" dirty="0">
                <a:solidFill>
                  <a:schemeClr val="bg1"/>
                </a:solidFill>
                <a:hlinkClick r:id="rId3"/>
              </a:rPr>
              <a:t>Fredrika.billborn@soderkoping.se</a:t>
            </a:r>
            <a:endParaRPr lang="sv-SE" sz="3200" dirty="0">
              <a:solidFill>
                <a:schemeClr val="bg1"/>
              </a:solidFill>
            </a:endParaRPr>
          </a:p>
          <a:p>
            <a:r>
              <a:rPr lang="sv-SE" sz="3200" dirty="0">
                <a:solidFill>
                  <a:schemeClr val="bg1"/>
                </a:solidFill>
              </a:rPr>
              <a:t>0121-23265</a:t>
            </a:r>
          </a:p>
        </p:txBody>
      </p:sp>
    </p:spTree>
    <p:extLst>
      <p:ext uri="{BB962C8B-B14F-4D97-AF65-F5344CB8AC3E}">
        <p14:creationId xmlns:p14="http://schemas.microsoft.com/office/powerpoint/2010/main" val="95203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Reflektion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Har alla alltid samma bild av vad ett begrepp betyder? Vad betyder/innehåller exempelvis begreppet personlig hygien för dig? Fundera och diskutera sedan med personen bredvid dig. </a:t>
            </a:r>
          </a:p>
          <a:p>
            <a:pPr marL="0" indent="0">
              <a:buNone/>
            </a:pPr>
            <a:endParaRPr lang="sv-SE" dirty="0"/>
          </a:p>
          <a:p>
            <a:pPr marL="0" indent="0">
              <a:buNone/>
            </a:pPr>
            <a:r>
              <a:rPr lang="sv-SE" dirty="0"/>
              <a:t>Vad händer när begreppet tolkas olika av personer som ska stötta och hjälpa den enskilde? </a:t>
            </a:r>
          </a:p>
        </p:txBody>
      </p:sp>
    </p:spTree>
    <p:extLst>
      <p:ext uri="{BB962C8B-B14F-4D97-AF65-F5344CB8AC3E}">
        <p14:creationId xmlns:p14="http://schemas.microsoft.com/office/powerpoint/2010/main" val="244410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Livsområden och relaterade faktorer</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När IBIC används som arbetssätt i den sociala dokumentationen beskrivs den enskildes behov av stöd och hjälp och egna förmågor i olika aktiviteter under en eller flera av 11 olika rubriker – ”livsområden”. Annan information kring den enskilde som också är av vikt kategoriseras under ”relaterade faktorer”. </a:t>
            </a:r>
          </a:p>
        </p:txBody>
      </p:sp>
    </p:spTree>
    <p:extLst>
      <p:ext uri="{BB962C8B-B14F-4D97-AF65-F5344CB8AC3E}">
        <p14:creationId xmlns:p14="http://schemas.microsoft.com/office/powerpoint/2010/main" val="1368522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Livsområdena:</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fontScale="70000" lnSpcReduction="20000"/>
          </a:bodyPr>
          <a:lstStyle/>
          <a:p>
            <a:pPr marL="514350" indent="-514350">
              <a:buFont typeface="+mj-lt"/>
              <a:buAutoNum type="arabicPeriod"/>
            </a:pPr>
            <a:r>
              <a:rPr lang="sv-SE" dirty="0"/>
              <a:t>Lärande och att tillämpa kunskap</a:t>
            </a:r>
          </a:p>
          <a:p>
            <a:pPr marL="514350" indent="-514350">
              <a:buFont typeface="+mj-lt"/>
              <a:buAutoNum type="arabicPeriod"/>
            </a:pPr>
            <a:r>
              <a:rPr lang="sv-SE" dirty="0"/>
              <a:t>Allmänna uppgifter och krav</a:t>
            </a:r>
          </a:p>
          <a:p>
            <a:pPr marL="514350" indent="-514350">
              <a:buFont typeface="+mj-lt"/>
              <a:buAutoNum type="arabicPeriod"/>
            </a:pPr>
            <a:r>
              <a:rPr lang="sv-SE" dirty="0"/>
              <a:t>Kommunikation</a:t>
            </a:r>
          </a:p>
          <a:p>
            <a:pPr marL="514350" indent="-514350">
              <a:buFont typeface="+mj-lt"/>
              <a:buAutoNum type="arabicPeriod"/>
            </a:pPr>
            <a:r>
              <a:rPr lang="sv-SE" dirty="0"/>
              <a:t>Förflyttning</a:t>
            </a:r>
          </a:p>
          <a:p>
            <a:pPr marL="514350" indent="-514350">
              <a:buFont typeface="+mj-lt"/>
              <a:buAutoNum type="arabicPeriod"/>
            </a:pPr>
            <a:r>
              <a:rPr lang="sv-SE" dirty="0"/>
              <a:t>Personlig vård</a:t>
            </a:r>
          </a:p>
          <a:p>
            <a:pPr marL="514350" indent="-514350">
              <a:buFont typeface="+mj-lt"/>
              <a:buAutoNum type="arabicPeriod"/>
            </a:pPr>
            <a:r>
              <a:rPr lang="sv-SE" dirty="0"/>
              <a:t>Hemliv</a:t>
            </a:r>
          </a:p>
          <a:p>
            <a:pPr marL="514350" indent="-514350">
              <a:buFont typeface="+mj-lt"/>
              <a:buAutoNum type="arabicPeriod"/>
            </a:pPr>
            <a:r>
              <a:rPr lang="sv-SE" dirty="0"/>
              <a:t>Mellanmänskliga interaktioner och relationer</a:t>
            </a:r>
          </a:p>
          <a:p>
            <a:pPr marL="514350" indent="-514350">
              <a:buFont typeface="+mj-lt"/>
              <a:buAutoNum type="arabicPeriod"/>
            </a:pPr>
            <a:r>
              <a:rPr lang="sv-SE" dirty="0"/>
              <a:t>Utbildning, arbete, sysselsättning och ekonomiskt liv</a:t>
            </a:r>
          </a:p>
          <a:p>
            <a:pPr marL="514350" indent="-514350">
              <a:buFont typeface="+mj-lt"/>
              <a:buAutoNum type="arabicPeriod"/>
            </a:pPr>
            <a:r>
              <a:rPr lang="sv-SE" dirty="0"/>
              <a:t>Samhällsgemenskap, socialt och medborgerligt liv</a:t>
            </a:r>
          </a:p>
          <a:p>
            <a:pPr marL="514350" indent="-514350">
              <a:buFont typeface="+mj-lt"/>
              <a:buAutoNum type="arabicPeriod"/>
            </a:pPr>
            <a:r>
              <a:rPr lang="sv-SE" dirty="0"/>
              <a:t>Känsla av trygghet</a:t>
            </a:r>
          </a:p>
          <a:p>
            <a:pPr marL="514350" indent="-514350">
              <a:buFont typeface="+mj-lt"/>
              <a:buAutoNum type="arabicPeriod"/>
            </a:pPr>
            <a:r>
              <a:rPr lang="sv-SE" dirty="0"/>
              <a:t>Personligt stöd från person som vårdar eller stödjer en närstående</a:t>
            </a:r>
          </a:p>
        </p:txBody>
      </p:sp>
    </p:spTree>
    <p:extLst>
      <p:ext uri="{BB962C8B-B14F-4D97-AF65-F5344CB8AC3E}">
        <p14:creationId xmlns:p14="http://schemas.microsoft.com/office/powerpoint/2010/main" val="1974647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Livsområden kopplade till behov</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a:bodyPr>
          <a:lstStyle/>
          <a:p>
            <a:pPr marL="0" indent="0">
              <a:buNone/>
            </a:pPr>
            <a:r>
              <a:rPr lang="sv-SE" dirty="0"/>
              <a:t>En individ kan inom de olika livsområdena antingen klara sig själv eller ha behov av stöd och hjälp. </a:t>
            </a:r>
          </a:p>
          <a:p>
            <a:pPr marL="0" indent="0">
              <a:buNone/>
            </a:pPr>
            <a:endParaRPr lang="sv-SE" dirty="0"/>
          </a:p>
          <a:p>
            <a:pPr marL="0" indent="0">
              <a:buNone/>
            </a:pPr>
            <a:r>
              <a:rPr lang="sv-SE" dirty="0"/>
              <a:t>Uppdragen från handläggare till utförare ska vara uppdelade efter de behov den enskilde har inom de olika livsområdena. Genomförandeplanerna bygger även de på livsområdena.</a:t>
            </a:r>
          </a:p>
        </p:txBody>
      </p:sp>
    </p:spTree>
    <p:extLst>
      <p:ext uri="{BB962C8B-B14F-4D97-AF65-F5344CB8AC3E}">
        <p14:creationId xmlns:p14="http://schemas.microsoft.com/office/powerpoint/2010/main" val="160384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1. Lärande och tillämpa kunskap</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Livsområdet handlar om förmågan till inlärning, att kunna ta reda på information, att fokusera uppmärksamhet, att lösa problem samt fatta beslut.</a:t>
            </a:r>
          </a:p>
          <a:p>
            <a:pPr marL="0" indent="0">
              <a:buNone/>
            </a:pPr>
            <a:endParaRPr lang="sv-SE" dirty="0"/>
          </a:p>
          <a:p>
            <a:pPr marL="0" indent="0">
              <a:buNone/>
            </a:pPr>
            <a:r>
              <a:rPr lang="sv-SE" b="1" dirty="0"/>
              <a:t>Fundera kring exempel från vardagen för de individer ni träffar. Vilka svårigheter kan de behöva stöd och hjälp med?</a:t>
            </a:r>
          </a:p>
        </p:txBody>
      </p:sp>
    </p:spTree>
    <p:extLst>
      <p:ext uri="{BB962C8B-B14F-4D97-AF65-F5344CB8AC3E}">
        <p14:creationId xmlns:p14="http://schemas.microsoft.com/office/powerpoint/2010/main" val="2368361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fontScale="90000"/>
          </a:bodyPr>
          <a:lstStyle/>
          <a:p>
            <a:r>
              <a:rPr lang="sv-SE" dirty="0"/>
              <a:t>Exempel inom livsområdet ”Lärande och att tillämpa kunskap”</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fontScale="92500" lnSpcReduction="10000"/>
          </a:bodyPr>
          <a:lstStyle/>
          <a:p>
            <a:r>
              <a:rPr lang="sv-SE" dirty="0"/>
              <a:t>Lära sig nya saker</a:t>
            </a:r>
          </a:p>
          <a:p>
            <a:r>
              <a:rPr lang="sv-SE" dirty="0"/>
              <a:t>Använda sig av kunskap man en gång fått</a:t>
            </a:r>
          </a:p>
          <a:p>
            <a:r>
              <a:rPr lang="sv-SE" dirty="0"/>
              <a:t>Kunna fokusera och filtrera bort intryck samt inte bli distraherad</a:t>
            </a:r>
          </a:p>
          <a:p>
            <a:r>
              <a:rPr lang="sv-SE" dirty="0"/>
              <a:t>Ta reda på information, antingen genom att fråga andra eller ta reda på själv</a:t>
            </a:r>
          </a:p>
          <a:p>
            <a:r>
              <a:rPr lang="sv-SE" dirty="0"/>
              <a:t>Kunna fatta beslut</a:t>
            </a:r>
          </a:p>
          <a:p>
            <a:r>
              <a:rPr lang="sv-SE" dirty="0"/>
              <a:t>Bestämma vad man vill, exempelvis vid ansökan om stöd och hjälp via kommunen</a:t>
            </a:r>
          </a:p>
          <a:p>
            <a:endParaRPr lang="sv-SE" dirty="0"/>
          </a:p>
        </p:txBody>
      </p:sp>
    </p:spTree>
    <p:extLst>
      <p:ext uri="{BB962C8B-B14F-4D97-AF65-F5344CB8AC3E}">
        <p14:creationId xmlns:p14="http://schemas.microsoft.com/office/powerpoint/2010/main" val="1827913804"/>
      </p:ext>
    </p:extLst>
  </p:cSld>
  <p:clrMapOvr>
    <a:masterClrMapping/>
  </p:clrMapOvr>
</p:sld>
</file>

<file path=ppt/theme/theme1.xml><?xml version="1.0" encoding="utf-8"?>
<a:theme xmlns:a="http://schemas.openxmlformats.org/drawingml/2006/main" name="Office-tema">
  <a:themeElements>
    <a:clrScheme name="Söderköpings kommun">
      <a:dk1>
        <a:sysClr val="windowText" lastClr="000000"/>
      </a:dk1>
      <a:lt1>
        <a:sysClr val="window" lastClr="FFFFFF"/>
      </a:lt1>
      <a:dk2>
        <a:srgbClr val="0A4C83"/>
      </a:dk2>
      <a:lt2>
        <a:srgbClr val="F2F2F1"/>
      </a:lt2>
      <a:accent1>
        <a:srgbClr val="87B52D"/>
      </a:accent1>
      <a:accent2>
        <a:srgbClr val="B4D8F1"/>
      </a:accent2>
      <a:accent3>
        <a:srgbClr val="B99701"/>
      </a:accent3>
      <a:accent4>
        <a:srgbClr val="ED8520"/>
      </a:accent4>
      <a:accent5>
        <a:srgbClr val="915276"/>
      </a:accent5>
      <a:accent6>
        <a:srgbClr val="FFCB21"/>
      </a:accent6>
      <a:hlink>
        <a:srgbClr val="00A09D"/>
      </a:hlink>
      <a:folHlink>
        <a:srgbClr val="7FCFCE"/>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181017_PowerPoint att fylla i själv" id="{3CC77A61-7920-447D-BA7D-B25E709892B3}" vid="{00177F99-80E9-47A4-9B63-DE491574499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 tom</Template>
  <TotalTime>4898</TotalTime>
  <Words>3601</Words>
  <Application>Microsoft Office PowerPoint</Application>
  <PresentationFormat>Bildspel på skärmen (4:3)</PresentationFormat>
  <Paragraphs>409</Paragraphs>
  <Slides>38</Slides>
  <Notes>37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38</vt:i4>
      </vt:variant>
    </vt:vector>
  </HeadingPairs>
  <TitlesOfParts>
    <vt:vector size="44" baseType="lpstr">
      <vt:lpstr>ＭＳ Ｐゴシック</vt:lpstr>
      <vt:lpstr>Arial</vt:lpstr>
      <vt:lpstr>Calibri</vt:lpstr>
      <vt:lpstr>Courier New</vt:lpstr>
      <vt:lpstr>Garamond</vt:lpstr>
      <vt:lpstr>Office-tema</vt:lpstr>
      <vt:lpstr>IBIC- Del 2    </vt:lpstr>
      <vt:lpstr>PowerPoint-presentation</vt:lpstr>
      <vt:lpstr>Gemensamt språk</vt:lpstr>
      <vt:lpstr>Reflektion</vt:lpstr>
      <vt:lpstr>Livsområden och relaterade faktorer</vt:lpstr>
      <vt:lpstr>Livsområdena:</vt:lpstr>
      <vt:lpstr>Livsområden kopplade till behov</vt:lpstr>
      <vt:lpstr>1. Lärande och tillämpa kunskap</vt:lpstr>
      <vt:lpstr>Exempel inom livsområdet ”Lärande och att tillämpa kunskap”</vt:lpstr>
      <vt:lpstr>2. Allmänna uppgifter och krav</vt:lpstr>
      <vt:lpstr>Exempel inom livsområdet ”Allmänna uppgifter och krav”</vt:lpstr>
      <vt:lpstr>3. Kommunikation</vt:lpstr>
      <vt:lpstr>Exempel inom livsområdet ”Kommunikation”</vt:lpstr>
      <vt:lpstr>4. Förflyttning</vt:lpstr>
      <vt:lpstr>Exempel inom livsområdet ”Förflyttning”</vt:lpstr>
      <vt:lpstr>5. Personlig vård</vt:lpstr>
      <vt:lpstr>Exempel inom livsområdet ”Personlig vård”</vt:lpstr>
      <vt:lpstr>6. Hemliv</vt:lpstr>
      <vt:lpstr>Exempel inom livsområdet ”Hemliv”</vt:lpstr>
      <vt:lpstr>7. Mellanmänskliga interaktioner och relationer</vt:lpstr>
      <vt:lpstr>Exempel inom livsområdet  ”Mellanmänskliga interaktioner och relationer”</vt:lpstr>
      <vt:lpstr>8. Utbildning, arbete, sysselsättning och ekonomiskt liv</vt:lpstr>
      <vt:lpstr>Exempel inom livsområdet ”Utbildning, arbete, sysselsättning och ekonomiskt liv"</vt:lpstr>
      <vt:lpstr>9. Samhällsgemenskap, social och medborgerligt liv</vt:lpstr>
      <vt:lpstr>Exempel inom livsområdet ”Samhällsgemenskap, social och medborgerligt liv</vt:lpstr>
      <vt:lpstr>10. Känsla av trygghet</vt:lpstr>
      <vt:lpstr>Exempel inom livsområdet ”Känsla av trygghet”</vt:lpstr>
      <vt:lpstr>11. Personligt stöd från person som vårdar eller stödjer en närstående </vt:lpstr>
      <vt:lpstr>Exempel inom livsområdet ” Personligt stöd från person som vårdar eller stödjer en närstående”</vt:lpstr>
      <vt:lpstr>Övning livsområden</vt:lpstr>
      <vt:lpstr>Relaterade faktorer</vt:lpstr>
      <vt:lpstr>Kroppsfunktioner och kroppsstrukturer</vt:lpstr>
      <vt:lpstr>Omgivningsfaktorer</vt:lpstr>
      <vt:lpstr>Exempel på personfaktorer</vt:lpstr>
      <vt:lpstr>Hälsotillstånd</vt:lpstr>
      <vt:lpstr>Reflektion</vt:lpstr>
      <vt:lpstr>Övning relaterade faktorer</vt:lpstr>
      <vt:lpstr>PowerPoint-presentation</vt:lpstr>
    </vt:vector>
  </TitlesOfParts>
  <Company>Anfang Design &amp; Kommunikation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Billborn, Fredrika</dc:creator>
  <cp:lastModifiedBy>Billborn, Fredrika</cp:lastModifiedBy>
  <cp:revision>158</cp:revision>
  <cp:lastPrinted>2017-10-02T08:47:23Z</cp:lastPrinted>
  <dcterms:created xsi:type="dcterms:W3CDTF">2022-11-15T11:43:55Z</dcterms:created>
  <dcterms:modified xsi:type="dcterms:W3CDTF">2023-03-20T10:26:06Z</dcterms:modified>
</cp:coreProperties>
</file>