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79" r:id="rId4"/>
    <p:sldId id="280" r:id="rId5"/>
    <p:sldId id="467" r:id="rId6"/>
    <p:sldId id="468" r:id="rId7"/>
    <p:sldId id="328" r:id="rId8"/>
    <p:sldId id="283" r:id="rId9"/>
    <p:sldId id="327" r:id="rId10"/>
    <p:sldId id="376" r:id="rId11"/>
    <p:sldId id="469" r:id="rId12"/>
    <p:sldId id="462" r:id="rId13"/>
    <p:sldId id="463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324" r:id="rId23"/>
    <p:sldId id="464" r:id="rId24"/>
    <p:sldId id="325" r:id="rId25"/>
    <p:sldId id="465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CC1"/>
    <a:srgbClr val="003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6283" autoAdjust="0"/>
  </p:normalViewPr>
  <p:slideViewPr>
    <p:cSldViewPr snapToGrid="0">
      <p:cViewPr varScale="1">
        <p:scale>
          <a:sx n="114" d="100"/>
          <a:sy n="114" d="100"/>
        </p:scale>
        <p:origin x="126" y="258"/>
      </p:cViewPr>
      <p:guideLst/>
    </p:cSldViewPr>
  </p:slideViewPr>
  <p:outlineViewPr>
    <p:cViewPr>
      <p:scale>
        <a:sx n="33" d="100"/>
        <a:sy n="33" d="100"/>
      </p:scale>
      <p:origin x="0" y="-89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3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50749254213832E-2"/>
          <c:y val="8.962150822173888E-2"/>
          <c:w val="0.47229726929644633"/>
          <c:h val="0.852615557849385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gott/ Ganska gott)</c:v>
                </c:pt>
                <c:pt idx="1">
                  <c:v>Andel neutrala eller neghativa svar (Någorlunda/Ganska dåligt/Mycket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49789156637823"/>
          <c:y val="0.14810815135693217"/>
          <c:w val="0.33411458245301956"/>
          <c:h val="0.41430724733067242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6852604513173"/>
          <c:y val="4.1079492058777513E-2"/>
          <c:w val="0.51770265626928491"/>
          <c:h val="0.82490442557800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89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E-49B8-A7C0-4B73F572B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6408119461031552"/>
              <c:y val="0.8763127798882023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319346229297549"/>
          <c:y val="0.92762254269580713"/>
          <c:w val="0.71947117623999934"/>
          <c:h val="6.153006899447559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62689047884971"/>
          <c:y val="3.2697195969061073E-2"/>
          <c:w val="0.5335082476004368"/>
          <c:h val="0.816869537839220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89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91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5-425C-B8A1-A62D36839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176664508307921"/>
              <c:y val="0.8804316423108772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849860558282165"/>
          <c:y val="0.91462970578192671"/>
          <c:w val="0.72119566064456708"/>
          <c:h val="6.1409284904736385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9194748813049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80</c:v>
                </c:pt>
                <c:pt idx="1">
                  <c:v>38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54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53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50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6-4EBF-B685-8C977FC5F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 b="0"/>
                </a:pPr>
                <a:r>
                  <a:rPr lang="sv-SE" sz="1050" b="0"/>
                  <a:t>Procent</a:t>
                </a:r>
              </a:p>
            </c:rich>
          </c:tx>
          <c:layout>
            <c:manualLayout>
              <c:xMode val="edge"/>
              <c:yMode val="edge"/>
              <c:x val="0.85914902924477043"/>
              <c:y val="0.885527419120926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/>
            </a:pPr>
            <a:endParaRPr lang="sv-SE"/>
          </a:p>
        </c:tx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525445741162961"/>
          <c:y val="0.91363715250524147"/>
          <c:w val="0.72467955993839062"/>
          <c:h val="6.1406366100488732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 marL="0" indent="0" algn="l" defTabSz="914400" rtl="0" eaLnBrk="1" latinLnBrk="0" hangingPunct="1">
        <a:defRPr lang="sv-SE" sz="1200" kern="1200">
          <a:solidFill>
            <a:schemeClr val="tx1"/>
          </a:solidFill>
          <a:latin typeface="+mn-lt"/>
          <a:ea typeface="+mn-ea"/>
          <a:cs typeface="+mn-cs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23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46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45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B-4BDB-B9DE-7F5B7E978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8738021484826"/>
              <c:y val="0.8814734583383134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117586741897562"/>
          <c:y val="0.89845721054327821"/>
          <c:w val="0.75760424327995224"/>
          <c:h val="6.4582546525698253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80556580493662"/>
          <c:y val="6.2499973928361797E-2"/>
          <c:w val="0.47520019594995599"/>
          <c:h val="0.882946687462795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D-4908-B7E3-B66DD55C7F2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D-4908-B7E3-B66DD55C7F2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3D-4908-B7E3-B66DD55C7F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3D-4908-B7E3-B66DD55C7F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94703746965485"/>
          <c:y val="0.36251356095351339"/>
          <c:w val="0.28848924352310645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054187370045446E-2"/>
          <c:y val="5.9713846336096735E-2"/>
          <c:w val="0.57802022847258627"/>
          <c:h val="0.8917165929198686"/>
        </c:manualLayout>
      </c:layout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4-53D7-43C7-A1AE-4E007E5C5A3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 och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87404742653359"/>
          <c:y val="0.22228681617851914"/>
          <c:w val="0.26918762743047542"/>
          <c:h val="0.3790614332186224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04755723340961E-2"/>
          <c:y val="6.9811230601590141E-2"/>
          <c:w val="0.47942106025031511"/>
          <c:h val="0.81854640417192914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rgbClr val="002B4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BDC-477B-A606-BF7D0639661C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CBDC-477B-A606-BF7D063966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DC-477B-A606-BF7D063966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69217731952277828"/>
          <c:y val="0.22308261192947496"/>
          <c:w val="0.30310479924920058"/>
          <c:h val="0.52887588696415866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44</c:v>
                </c:pt>
                <c:pt idx="1">
                  <c:v>30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45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66</c:v>
                </c:pt>
                <c:pt idx="1">
                  <c:v>61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65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A-4C9D-8407-1C73F61603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263913276760606"/>
              <c:y val="0.8842441751847286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506902267819046"/>
          <c:y val="0.91017688678977582"/>
          <c:w val="0.75030351813386464"/>
          <c:h val="5.9694789160776168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56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58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68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44-469A-8733-72EE01E18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7779099616430523"/>
              <c:y val="0.8766033246794039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6568128176559899"/>
          <c:y val="0.90075622680201783"/>
          <c:w val="0.7022751956802995"/>
          <c:h val="6.239884721551101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78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0-07E1-4784-B30C-94AC4D9EB68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60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2C6-4904-B6AC-75057C4C4A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2C6-4904-B6AC-75057C4C4A3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57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6-4445-8CCE-2E9DB4409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009958049118296"/>
              <c:y val="0.8766866831023063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20051510467007205"/>
          <c:y val="0.90583536947220356"/>
          <c:w val="0.65786652064533258"/>
          <c:h val="6.261154313001027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56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3B-45C2-AD43-A6AF1ACFD3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62</c:v>
                </c:pt>
                <c:pt idx="1">
                  <c:v>59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58</c:v>
                </c:pt>
                <c:pt idx="1">
                  <c:v>47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46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3-48A8-81F0-5E96DE180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009641081693644"/>
              <c:y val="0.8752993271911970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493200370370614"/>
          <c:y val="0.90527956997914616"/>
          <c:w val="0.72623580830284584"/>
          <c:h val="6.141765457451325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809651797434385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Särskilt boende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78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D-4BFA-B052-1949F5496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5019674229229092"/>
              <c:y val="0.8884760274894114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627992583150044"/>
          <c:y val="0.91907939750931822"/>
          <c:w val="0.72397030097727555"/>
          <c:h val="6.2586596202311398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0.12307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88235"/>
          <a:ext cx="2671682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0.03165</cdr:x>
      <cdr:y>0.09944</cdr:y>
    </cdr:from>
    <cdr:to>
      <cdr:x>0.40409</cdr:x>
      <cdr:y>0.19729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88514" y="469151"/>
          <a:ext cx="339532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Trivs du med ditt rum eller lägenhet?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</a:p>
      </cdr:txBody>
    </cdr:sp>
  </cdr:relSizeAnchor>
  <cdr:relSizeAnchor xmlns:cdr="http://schemas.openxmlformats.org/drawingml/2006/chartDrawing">
    <cdr:from>
      <cdr:x>0.02499</cdr:x>
      <cdr:y>0.37954</cdr:y>
    </cdr:from>
    <cdr:to>
      <cdr:x>0.41583</cdr:x>
      <cdr:y>0.51653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27789" y="1790700"/>
          <a:ext cx="356306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i de gemensamma utrymmena? 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0.02278</cdr:x>
      <cdr:y>0.63591</cdr:y>
    </cdr:from>
    <cdr:to>
      <cdr:x>0.42166</cdr:x>
      <cdr:y>0.73376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207692" y="3000265"/>
          <a:ext cx="363635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utomhus runt ditt boende?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0.58673</cdr:y>
    </cdr:from>
    <cdr:to>
      <cdr:x>0.41948</cdr:x>
      <cdr:y>0.76507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0" y="2733970"/>
          <a:ext cx="376561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Tycker du att personalen har den kunskap 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och kompetens som behövs för att göra sitt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arbete på ditt boende?</a:t>
          </a:r>
        </a:p>
        <a:p xmlns:a="http://schemas.openxmlformats.org/drawingml/2006/main">
          <a:r>
            <a:rPr lang="sv-SE" sz="1200" i="1" dirty="0"/>
            <a:t>Ja, alla / Ja, flertalet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02834-C09F-4725-AABB-8DAE4D8BE6B6}" type="datetimeFigureOut">
              <a:rPr lang="sv-SE" smtClean="0"/>
              <a:t>2024-09-03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0C937-3B82-411D-853C-6B98CA96A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27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713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716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32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042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536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97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8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defTabSz="915314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7145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933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i="1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2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82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43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7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2404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43452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225670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4728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0995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622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45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5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typ Socialstyrelsen">
            <a:extLst>
              <a:ext uri="{FF2B5EF4-FFF2-40B4-BE49-F238E27FC236}">
                <a16:creationId xmlns:a16="http://schemas.microsoft.com/office/drawing/2014/main" id="{B6600725-C256-4E21-B2CE-967977119CF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128113" y="6333464"/>
            <a:ext cx="1440000" cy="295715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79" r:id="rId4"/>
    <p:sldLayoutId id="2147483660" r:id="rId5"/>
    <p:sldLayoutId id="2147483654" r:id="rId6"/>
    <p:sldLayoutId id="2147483661" r:id="rId7"/>
    <p:sldLayoutId id="2147483662" r:id="rId8"/>
    <p:sldLayoutId id="2147483667" r:id="rId9"/>
    <p:sldLayoutId id="2147483665" r:id="rId10"/>
    <p:sldLayoutId id="2147483666" r:id="rId11"/>
    <p:sldLayoutId id="2147483664" r:id="rId12"/>
    <p:sldLayoutId id="2147483668" r:id="rId13"/>
    <p:sldLayoutId id="2147483680" r:id="rId14"/>
    <p:sldLayoutId id="2147483669" r:id="rId15"/>
    <p:sldLayoutId id="2147483682" r:id="rId16"/>
    <p:sldLayoutId id="2147483681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83" r:id="rId25"/>
    <p:sldLayoutId id="2147483684" r:id="rId26"/>
    <p:sldLayoutId id="2147483685" r:id="rId2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470581"/>
            <a:ext cx="9180000" cy="2516957"/>
          </a:xfrm>
        </p:spPr>
        <p:txBody>
          <a:bodyPr/>
          <a:lstStyle/>
          <a:p>
            <a:r>
              <a:rPr lang="sv-SE" dirty="0"/>
              <a:t>Vad tycker de äldre om äldreomsorgen? 2024</a:t>
            </a:r>
          </a:p>
        </p:txBody>
      </p:sp>
      <p:sp>
        <p:nvSpPr>
          <p:cNvPr id="17" name="Underrubrik 16">
            <a:extLst>
              <a:ext uri="{FF2B5EF4-FFF2-40B4-BE49-F238E27FC236}">
                <a16:creationId xmlns:a16="http://schemas.microsoft.com/office/drawing/2014/main" id="{FCD190C8-9DBD-48AF-AE9E-D1ABC4D53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244830"/>
            <a:ext cx="9180000" cy="1249960"/>
          </a:xfrm>
        </p:spPr>
        <p:txBody>
          <a:bodyPr/>
          <a:lstStyle/>
          <a:p>
            <a:r>
              <a:rPr lang="sv-SE" dirty="0"/>
              <a:t>Särskilt boende</a:t>
            </a:r>
          </a:p>
          <a:p>
            <a:r>
              <a:rPr lang="sv-SE"/>
              <a:t>Resultat för Söderköping_Tallgården_Särskilt boende (minst 7 svarande)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 5" descr="Socialstyrelsen logotyp">
            <a:extLst>
              <a:ext uri="{FF2B5EF4-FFF2-40B4-BE49-F238E27FC236}">
                <a16:creationId xmlns:a16="http://schemas.microsoft.com/office/drawing/2014/main" id="{1996B044-7A80-A39E-1243-0F42A16CB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162830" y="1359017"/>
            <a:ext cx="7772400" cy="1070558"/>
          </a:xfrm>
        </p:spPr>
        <p:txBody>
          <a:bodyPr/>
          <a:lstStyle/>
          <a:p>
            <a:r>
              <a:rPr lang="sv-SE" sz="3200" dirty="0"/>
              <a:t>Sammantagen nöjdhet</a:t>
            </a:r>
          </a:p>
        </p:txBody>
      </p:sp>
      <p:pic>
        <p:nvPicPr>
          <p:cNvPr id="7" name="Platshållare för bi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20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9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9768" y="580104"/>
            <a:ext cx="9355759" cy="531920"/>
          </a:xfrm>
        </p:spPr>
        <p:txBody>
          <a:bodyPr/>
          <a:lstStyle/>
          <a:p>
            <a:r>
              <a:rPr lang="sv-SE" spc="-30" dirty="0"/>
              <a:t>Sammantagen nöjdhet </a:t>
            </a:r>
            <a:br>
              <a:rPr lang="sv-SE" spc="-30" dirty="0"/>
            </a:br>
            <a:endParaRPr lang="sv-SE" sz="1900" b="0" dirty="0">
              <a:solidFill>
                <a:schemeClr val="accent4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97CA7FA-0856-4B95-8D98-FBADE06ABE95}"/>
              </a:ext>
            </a:extLst>
          </p:cNvPr>
          <p:cNvSpPr txBox="1"/>
          <p:nvPr/>
        </p:nvSpPr>
        <p:spPr>
          <a:xfrm>
            <a:off x="511277" y="1094532"/>
            <a:ext cx="850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nöjd eller missnöjd är du sammantaget med ditt äldreboende?</a:t>
            </a:r>
          </a:p>
        </p:txBody>
      </p:sp>
      <p:graphicFrame>
        <p:nvGraphicFramePr>
          <p:cNvPr id="6" name="Diagram 8" descr="Diagrammet visar hur nöjda eller missnöjda respondenterna är sammantaget med den hemtjänst de har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200372"/>
              </p:ext>
            </p:extLst>
          </p:nvPr>
        </p:nvGraphicFramePr>
        <p:xfrm>
          <a:off x="1239817" y="1691767"/>
          <a:ext cx="8075659" cy="472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599769" y="6295895"/>
            <a:ext cx="8418614" cy="531919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80631" y="914399"/>
            <a:ext cx="9110041" cy="1238865"/>
          </a:xfrm>
        </p:spPr>
        <p:txBody>
          <a:bodyPr/>
          <a:lstStyle/>
          <a:p>
            <a:r>
              <a:rPr lang="en-US" sz="3200" dirty="0" err="1"/>
              <a:t>Några</a:t>
            </a:r>
            <a:r>
              <a:rPr lang="en-US" sz="3200" dirty="0"/>
              <a:t> av </a:t>
            </a:r>
            <a:r>
              <a:rPr lang="en-US" sz="3200" dirty="0" err="1"/>
              <a:t>verksamheten</a:t>
            </a:r>
            <a:r>
              <a:rPr lang="en-US" sz="3200" dirty="0"/>
              <a:t>/</a:t>
            </a:r>
            <a:r>
              <a:rPr lang="en-US" sz="3200" dirty="0" err="1"/>
              <a:t>områdets</a:t>
            </a:r>
            <a:r>
              <a:rPr lang="en-US" sz="3200" dirty="0"/>
              <a:t> </a:t>
            </a:r>
            <a:r>
              <a:rPr lang="en-US" sz="3200" dirty="0" err="1"/>
              <a:t>resultat</a:t>
            </a:r>
            <a:r>
              <a:rPr lang="en-US" sz="3200" dirty="0"/>
              <a:t> </a:t>
            </a:r>
            <a:r>
              <a:rPr lang="en-US" sz="3200" dirty="0" err="1"/>
              <a:t>jämfört</a:t>
            </a:r>
            <a:r>
              <a:rPr lang="en-US" sz="3200" dirty="0"/>
              <a:t> med </a:t>
            </a:r>
            <a:r>
              <a:rPr lang="en-US" sz="3200" dirty="0" err="1"/>
              <a:t>kommunen</a:t>
            </a:r>
            <a:r>
              <a:rPr lang="en-US" sz="3200" dirty="0"/>
              <a:t>, </a:t>
            </a:r>
            <a:r>
              <a:rPr lang="en-US" sz="3200" dirty="0" err="1"/>
              <a:t>länet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riket</a:t>
            </a:r>
            <a:endParaRPr lang="sv-SE" sz="3200" dirty="0"/>
          </a:p>
        </p:txBody>
      </p:sp>
      <p:pic>
        <p:nvPicPr>
          <p:cNvPr id="20" name="Platshållare för bild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6411"/>
          <a:stretch>
            <a:fillRect/>
          </a:stretch>
        </p:blipFill>
        <p:spPr>
          <a:xfrm>
            <a:off x="1" y="1587639"/>
            <a:ext cx="12192000" cy="5270361"/>
          </a:xfrm>
        </p:spPr>
      </p:pic>
    </p:spTree>
    <p:extLst>
      <p:ext uri="{BB962C8B-B14F-4D97-AF65-F5344CB8AC3E}">
        <p14:creationId xmlns:p14="http://schemas.microsoft.com/office/powerpoint/2010/main" val="32281648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7922" y="560439"/>
            <a:ext cx="10948542" cy="1077862"/>
          </a:xfrm>
        </p:spPr>
        <p:txBody>
          <a:bodyPr wrap="square"/>
          <a:lstStyle/>
          <a:p>
            <a:pPr lvl="1" algn="l" rtl="0">
              <a:defRPr/>
            </a:pPr>
            <a:r>
              <a:rPr lang="sv-SE" sz="3000" b="1" kern="1200" dirty="0">
                <a:solidFill>
                  <a:srgbClr val="00385C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2000" i="1" kern="1200" spc="-50" dirty="0">
                <a:solidFill>
                  <a:schemeClr val="accent4"/>
                </a:solidFill>
                <a:latin typeface="+mn-lt"/>
                <a:ea typeface="+mj-ea"/>
                <a:cs typeface="+mj-cs"/>
              </a:rPr>
              <a:t>Positiva svar = Ja</a:t>
            </a:r>
            <a:br>
              <a:rPr lang="sv-SE" sz="2000" i="1" kern="1200" spc="-50" dirty="0">
                <a:solidFill>
                  <a:schemeClr val="accent4"/>
                </a:solidFill>
                <a:latin typeface="+mn-lt"/>
                <a:ea typeface="+mj-ea"/>
                <a:cs typeface="+mj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i="1" kern="1200" spc="-50" dirty="0">
              <a:solidFill>
                <a:schemeClr val="accent4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9" name="Diagram 15" descr="Diagrammet visar i vilken utsträckning respondenten trivs i sin boendemiljö.  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274772"/>
              </p:ext>
            </p:extLst>
          </p:nvPr>
        </p:nvGraphicFramePr>
        <p:xfrm>
          <a:off x="696170" y="1638300"/>
          <a:ext cx="9116424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>
          <a:xfrm>
            <a:off x="707923" y="6295895"/>
            <a:ext cx="8310459" cy="56210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7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6414" y="619433"/>
            <a:ext cx="9810626" cy="447368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bra eller Ganska bra och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Diagram 16" descr="Diagrammet visar hur respondenten bedömer maten och måltidsmiljön.  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756663"/>
              </p:ext>
            </p:extLst>
          </p:nvPr>
        </p:nvGraphicFramePr>
        <p:xfrm>
          <a:off x="796413" y="1807285"/>
          <a:ext cx="8908025" cy="448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24233" y="2438788"/>
            <a:ext cx="234007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brukar maten smaka?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24233" y="4127268"/>
            <a:ext cx="409039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Upplever du att måltiderna på ditt äldreboende </a:t>
            </a:r>
          </a:p>
          <a:p>
            <a:r>
              <a:rPr lang="sv-SE" sz="1200" dirty="0"/>
              <a:t>är en trevlig stund på dagen?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96415" y="6295895"/>
            <a:ext cx="8221968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 descr="Diagrammet visar hur respondenten bedömer maten och måltidsmiljön.   Fördelat på riket, län och kommun. 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0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6077" y="589935"/>
            <a:ext cx="9694144" cy="116355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nöjd/bra eller Ganska nöjd/bra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20" descr="Diagrammet visar om respondenten är nöjd med de aktiviteter som erbjuds och om möjligheterna att komma utomhus är bra. Fördelat på riket, län, kommun och verksamhet/område. 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215820"/>
              </p:ext>
            </p:extLst>
          </p:nvPr>
        </p:nvGraphicFramePr>
        <p:xfrm>
          <a:off x="816077" y="1753495"/>
          <a:ext cx="9065342" cy="451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5874" y="2312615"/>
            <a:ext cx="273977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med de aktiviteter som erbjuds på ditt äldreboende?</a:t>
            </a:r>
          </a:p>
          <a:p>
            <a:r>
              <a:rPr lang="sv-SE" sz="12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32744" y="4128852"/>
            <a:ext cx="2755673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Är möjligheterna att komma utomhus bra eller dåliga? 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816077" y="6356350"/>
            <a:ext cx="8202305" cy="365124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45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4515" y="618915"/>
            <a:ext cx="9934820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Diagrammet visar hur respondenten bedömer hjälpens utförande.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031213"/>
              </p:ext>
            </p:extLst>
          </p:nvPr>
        </p:nvGraphicFramePr>
        <p:xfrm>
          <a:off x="764514" y="1795434"/>
          <a:ext cx="9156234" cy="458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10864" y="2269254"/>
            <a:ext cx="43184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ha tillräckligt med tid </a:t>
            </a:r>
          </a:p>
          <a:p>
            <a:r>
              <a:rPr lang="sv-SE" sz="1200" dirty="0"/>
              <a:t>för att kunna utföra sitt arbete hos dig?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10864" y="3342297"/>
            <a:ext cx="340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2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17160" y="4630828"/>
            <a:ext cx="271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du kunna påverka vid vilka tider du får hjälp? T.ex. tid för att duscha/ bada, gå och lägga dig etc.</a:t>
            </a:r>
          </a:p>
          <a:p>
            <a:r>
              <a:rPr lang="sv-SE" sz="1200" i="1" dirty="0"/>
              <a:t>Ja, alltid / Oftast </a:t>
            </a:r>
            <a:r>
              <a:rPr lang="sv-SE" sz="12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64515" y="6356349"/>
            <a:ext cx="8253867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</p:spTree>
    <p:extLst>
      <p:ext uri="{BB962C8B-B14F-4D97-AF65-F5344CB8AC3E}">
        <p14:creationId xmlns:p14="http://schemas.microsoft.com/office/powerpoint/2010/main" val="172016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6581" y="668594"/>
            <a:ext cx="10134944" cy="1114164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Diagram 18" descr="Diagrammet visar hur respondenterna upplever personalens bemötande och sitt inflytande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13596575"/>
              </p:ext>
            </p:extLst>
          </p:nvPr>
        </p:nvGraphicFramePr>
        <p:xfrm>
          <a:off x="786582" y="1782759"/>
          <a:ext cx="9360308" cy="4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86581" y="2442389"/>
            <a:ext cx="27193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bemöta dig på ett bra sätt?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86581" y="4270267"/>
            <a:ext cx="271934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ta hänsyn till dina åsikter och önskemål om hur hjälpen ska utföras?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86581" y="6356349"/>
            <a:ext cx="823180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691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37419" y="648930"/>
            <a:ext cx="10030281" cy="1130096"/>
          </a:xfrm>
        </p:spPr>
        <p:txBody>
          <a:bodyPr/>
          <a:lstStyle/>
          <a:p>
            <a:r>
              <a:rPr lang="sv-SE" dirty="0"/>
              <a:t>Språk och kompetens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Ja, alla eller Ja, flertalet 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dirty="0">
              <a:solidFill>
                <a:srgbClr val="017CC1"/>
              </a:solidFill>
              <a:latin typeface="+mn-lt"/>
            </a:endParaRPr>
          </a:p>
        </p:txBody>
      </p:sp>
      <p:graphicFrame>
        <p:nvGraphicFramePr>
          <p:cNvPr id="12" name="PH19" descr="Diagrammet visar hur respondenterna upplever språk och kompetens hos personal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45324180"/>
              </p:ext>
            </p:extLst>
          </p:nvPr>
        </p:nvGraphicFramePr>
        <p:xfrm>
          <a:off x="737419" y="1779026"/>
          <a:ext cx="9242323" cy="457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/>
          <p:cNvSpPr txBox="1"/>
          <p:nvPr/>
        </p:nvSpPr>
        <p:spPr>
          <a:xfrm>
            <a:off x="737418" y="2493623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Pratar och förstår 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37420" y="6438699"/>
            <a:ext cx="6026367" cy="200426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6240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6023" y="657398"/>
            <a:ext cx="9780410" cy="1161570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tryggt eller Ganska tryggt och Ja, för alla eller Ja, för flertalet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</a:p>
        </p:txBody>
      </p:sp>
      <p:graphicFrame>
        <p:nvGraphicFramePr>
          <p:cNvPr id="12" name="Diagram 19" descr="Diagrammet visar hur respondenterna upplever trygghet och förtroende i det stöd de får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18363247"/>
              </p:ext>
            </p:extLst>
          </p:nvPr>
        </p:nvGraphicFramePr>
        <p:xfrm>
          <a:off x="676022" y="1818968"/>
          <a:ext cx="9431539" cy="458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1002892" y="2652156"/>
            <a:ext cx="283096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tryggt eller otryggt känns det att bo på ditt äldreboende?</a:t>
            </a:r>
          </a:p>
          <a:p>
            <a:r>
              <a:rPr lang="sv-SE" sz="12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1002892" y="4442784"/>
            <a:ext cx="298148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Känner du förtroende för personalen på ditt äldreboende?</a:t>
            </a:r>
          </a:p>
          <a:p>
            <a:r>
              <a:rPr lang="sv-SE" sz="1200" i="1" dirty="0"/>
              <a:t>Ja, för alla i personalen / </a:t>
            </a:r>
          </a:p>
          <a:p>
            <a:r>
              <a:rPr lang="sv-SE" sz="1200" i="1" dirty="0"/>
              <a:t>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76023" y="6405294"/>
            <a:ext cx="8261299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03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9167" y="497151"/>
            <a:ext cx="8083520" cy="59480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Resultaten för er verksamhet/område</a:t>
            </a:r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589167" y="998290"/>
            <a:ext cx="9343821" cy="4727808"/>
          </a:xfrm>
        </p:spPr>
        <p:txBody>
          <a:bodyPr/>
          <a:lstStyle/>
          <a:p>
            <a:pPr lvl="0"/>
            <a:r>
              <a:rPr lang="sv-SE" sz="2000" dirty="0"/>
              <a:t>Det här är en sammanställning av några av er verksamhets/områdes resultat. </a:t>
            </a:r>
          </a:p>
          <a:p>
            <a:pPr lvl="0"/>
            <a:r>
              <a:rPr lang="sv-SE" sz="2000" dirty="0">
                <a:solidFill>
                  <a:srgbClr val="002B45"/>
                </a:solidFill>
              </a:rPr>
              <a:t>Först visas era resultatet på frågan om den sammantagna nöjdheten. Därefter presenteras några av era resultat jämfört med er kommun, ert län och riket.</a:t>
            </a:r>
            <a:endParaRPr lang="sv-SE" sz="2000" dirty="0"/>
          </a:p>
          <a:p>
            <a:pPr lvl="0"/>
            <a:r>
              <a:rPr lang="sv-SE" sz="2000" dirty="0"/>
              <a:t>Jämförelser med andra verksamheter bör ske med försiktighet eftersom många verksamheter har ett litet antal svarande (7 som minst). 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solidFill>
                  <a:srgbClr val="002B45"/>
                </a:solidFill>
              </a:rPr>
              <a:t>Enkäten och mer information om undersökningen finns på: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2000" dirty="0"/>
            </a:br>
            <a:endParaRPr lang="sv-SE" sz="2000" dirty="0"/>
          </a:p>
          <a:p>
            <a:pPr lvl="0"/>
            <a:br>
              <a:rPr lang="sv-SE" sz="1900" i="1" dirty="0"/>
            </a:br>
            <a:endParaRPr lang="sv-SE" sz="1900" dirty="0"/>
          </a:p>
          <a:p>
            <a:r>
              <a:rPr lang="sv-SE" sz="1900" i="1" dirty="0"/>
              <a:t> </a:t>
            </a:r>
            <a:endParaRPr lang="sv-SE" sz="1900" dirty="0"/>
          </a:p>
          <a:p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4848" y="614833"/>
            <a:ext cx="9638291" cy="1154973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lätt eller Ganska lätt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</a:p>
        </p:txBody>
      </p:sp>
      <p:graphicFrame>
        <p:nvGraphicFramePr>
          <p:cNvPr id="13" name="Diagram 21" descr="Diagrammet visar hur respondenterna upplever tillgänglighet till sjuksköterska, läkare och personal på boendet.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056661"/>
              </p:ext>
            </p:extLst>
          </p:nvPr>
        </p:nvGraphicFramePr>
        <p:xfrm>
          <a:off x="744850" y="1769806"/>
          <a:ext cx="9175897" cy="45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44849" y="2224685"/>
            <a:ext cx="450036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sjuksköterska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18201" y="3386560"/>
            <a:ext cx="446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läkare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200" dirty="0"/>
          </a:p>
        </p:txBody>
      </p:sp>
      <p:sp>
        <p:nvSpPr>
          <p:cNvPr id="11" name="textruta 1"/>
          <p:cNvSpPr txBox="1"/>
          <p:nvPr/>
        </p:nvSpPr>
        <p:spPr>
          <a:xfrm>
            <a:off x="744849" y="4591905"/>
            <a:ext cx="274323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kontakt med personalen på ditt äldreboende, vid behov?</a:t>
            </a:r>
            <a:br>
              <a:rPr lang="sv-SE" sz="1200" dirty="0"/>
            </a:br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44851" y="6356350"/>
            <a:ext cx="5406273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079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4010" y="695536"/>
            <a:ext cx="9313549" cy="1081038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nöjd eller Ganska nöjd och Ja</a:t>
            </a:r>
            <a:br>
              <a:rPr lang="sv-SE" sz="2000" b="0" i="1" dirty="0">
                <a:solidFill>
                  <a:srgbClr val="000000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dirty="0">
              <a:latin typeface="+mn-lt"/>
            </a:endParaRPr>
          </a:p>
        </p:txBody>
      </p:sp>
      <p:graphicFrame>
        <p:nvGraphicFramePr>
          <p:cNvPr id="12" name="Diagram 22" descr="Diagrammet visar hur nöjda respondenterna är med äldreboendet som helhet och om de vet var de kan framföra synpunkter eller klagomål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29500682"/>
              </p:ext>
            </p:extLst>
          </p:nvPr>
        </p:nvGraphicFramePr>
        <p:xfrm>
          <a:off x="794011" y="1823568"/>
          <a:ext cx="9313550" cy="448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94011" y="2483203"/>
            <a:ext cx="307006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</a:t>
            </a:r>
          </a:p>
          <a:p>
            <a:r>
              <a:rPr lang="sv-SE" sz="1200" dirty="0"/>
              <a:t>sammantaget med ditt äldreboende?</a:t>
            </a:r>
          </a:p>
          <a:p>
            <a:r>
              <a:rPr lang="sv-SE" sz="12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794011" y="4172840"/>
            <a:ext cx="307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Vet du vart du ska vända dig om du vill framföra synpunkter eller klagomål på äldreboendet?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94010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183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45789" y="1191237"/>
            <a:ext cx="10363200" cy="942849"/>
          </a:xfrm>
        </p:spPr>
        <p:txBody>
          <a:bodyPr/>
          <a:lstStyle/>
          <a:p>
            <a:r>
              <a:rPr lang="sv-SE" dirty="0"/>
              <a:t>Om </a:t>
            </a:r>
            <a:r>
              <a:rPr lang="sv-SE" sz="3200" dirty="0"/>
              <a:t>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24232" y="664199"/>
            <a:ext cx="8355212" cy="924905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Om undersökningen ”Vad tycker de äldre om äldreomsorgen?” 2024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924232" y="1715678"/>
            <a:ext cx="8743104" cy="4006391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Personer, 65 år och äldre, som den 31 december 2023 hade hemtjänst eller bodde på ett särskilt boende för äldre har fått möjlighet att besvara en enkät.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Syftet med undersökningen är att kartlägga de äldres uppfattning om sin äldreomsorg. Resultaten används huvudsakligen som underlag för utveckling och förbättring av omsorgen om de äldre.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Personer som enbart hade hemtjänstinsatser i form av </a:t>
            </a:r>
            <a:r>
              <a:rPr lang="sv-SE" sz="2000" dirty="0" err="1"/>
              <a:t>nattillsyn</a:t>
            </a:r>
            <a:r>
              <a:rPr lang="sv-SE" sz="2000" dirty="0"/>
              <a:t>, matdistribution och/eller trygghetslarm eller som enbart hade beslut om korttidsboende ingick inte i undersökningen.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69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A5CCA6A7-9559-42E3-B1A1-A3CABD5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648928"/>
            <a:ext cx="8335547" cy="102747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Mer om undersökningen ”Vad tycker de äldre om äldreomsorgen?” 2024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43897" y="1676401"/>
            <a:ext cx="8335547" cy="436618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Undersökningen genomfördes från mitten av mars och sista svarsdag var den 26 maj 2024.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dirty="0">
                <a:hlinkClick r:id="rId2"/>
              </a:rPr>
              <a:t>www.socialstyrelsen.se</a:t>
            </a:r>
            <a:r>
              <a:rPr lang="sv-SE" sz="2000" dirty="0"/>
              <a:t> finns mer att läsa om de nationella resultaten. Resultat finns också redovisade, i Excelfiler samt i ett webbverktyg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08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>
            <a:extLst>
              <a:ext uri="{FF2B5EF4-FFF2-40B4-BE49-F238E27FC236}">
                <a16:creationId xmlns:a16="http://schemas.microsoft.com/office/drawing/2014/main" id="{257439E3-B720-BDFE-0B99-2891F88C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24D07E41-0207-4195-8855-EF0C3C60C3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838" y="5507038"/>
            <a:ext cx="9440862" cy="1055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 information finns på: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www.socialstyrelsen.se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7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14400" y="1415963"/>
            <a:ext cx="10363200" cy="481455"/>
          </a:xfrm>
        </p:spPr>
        <p:txBody>
          <a:bodyPr/>
          <a:lstStyle/>
          <a:p>
            <a:r>
              <a:rPr lang="sv-SE" sz="3200" dirty="0"/>
              <a:t>Bakgrundsinformation</a:t>
            </a:r>
            <a:r>
              <a:rPr lang="sv-SE" dirty="0"/>
              <a:t> </a:t>
            </a:r>
            <a:r>
              <a:rPr lang="sv-SE" sz="3200" dirty="0"/>
              <a:t>om årets deltagare</a:t>
            </a:r>
          </a:p>
        </p:txBody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48842"/>
            <a:ext cx="12192000" cy="5309158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0169" y="654289"/>
            <a:ext cx="6951600" cy="595916"/>
          </a:xfrm>
        </p:spPr>
        <p:txBody>
          <a:bodyPr/>
          <a:lstStyle/>
          <a:p>
            <a:r>
              <a:rPr lang="sv-SE" spc="-30" dirty="0">
                <a:solidFill>
                  <a:srgbClr val="017CC1"/>
                </a:solidFill>
              </a:rPr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0169" y="1161826"/>
            <a:ext cx="8545119" cy="4467187"/>
          </a:xfrm>
        </p:spPr>
        <p:txBody>
          <a:bodyPr/>
          <a:lstStyle/>
          <a:p>
            <a:r>
              <a:rPr lang="sv-SE" sz="2000"/>
              <a:t>Totalt svarade 32 414 personer på årets enkät för äldre inom särskilt boende, vilket är 44,1 % av de som hade möjlighet att delta.</a:t>
            </a:r>
          </a:p>
          <a:p>
            <a:endParaRPr lang="sv-SE" sz="2000" dirty="0"/>
          </a:p>
          <a:p>
            <a:r>
              <a:rPr lang="sv-SE" sz="2000"/>
              <a:t>Andelen svarande för Söderköping_Tallgården_Särskilt boende var mellan 40 - 60 %.</a:t>
            </a:r>
          </a:p>
          <a:p>
            <a:endParaRPr lang="sv-SE" sz="2000" dirty="0"/>
          </a:p>
          <a:p>
            <a:pPr lvl="1">
              <a:spcBef>
                <a:spcPts val="800"/>
              </a:spcBef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240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740169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93638" y="671269"/>
            <a:ext cx="8987056" cy="553968"/>
          </a:xfrm>
        </p:spPr>
        <p:txBody>
          <a:bodyPr/>
          <a:lstStyle/>
          <a:p>
            <a:r>
              <a:rPr lang="sv-SE" spc="-50" dirty="0"/>
              <a:t>Självupplevd  hälsa?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93638" y="1223919"/>
            <a:ext cx="720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graphicFrame>
        <p:nvGraphicFramePr>
          <p:cNvPr id="8" name="Chart 7" descr="Diagrammet visar hur respondenterna bedömt sitt allmänna hälsotillstånd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703143"/>
              </p:ext>
            </p:extLst>
          </p:nvPr>
        </p:nvGraphicFramePr>
        <p:xfrm>
          <a:off x="1517363" y="1934558"/>
          <a:ext cx="7987209" cy="442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8929" y="6356350"/>
            <a:ext cx="4980329" cy="38472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330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Diagrammet visar i vilken utsträckning respondenterna har besvär av ängslan, oro eller ångest. "/>
          <p:cNvSpPr>
            <a:spLocks noGrp="1"/>
          </p:cNvSpPr>
          <p:nvPr>
            <p:ph type="title"/>
          </p:nvPr>
        </p:nvSpPr>
        <p:spPr>
          <a:xfrm>
            <a:off x="983227" y="687600"/>
            <a:ext cx="8908398" cy="489547"/>
          </a:xfrm>
        </p:spPr>
        <p:txBody>
          <a:bodyPr/>
          <a:lstStyle/>
          <a:p>
            <a:r>
              <a:rPr lang="sv-SE" spc="-50" dirty="0"/>
              <a:t>Besvär av ängslan, oro eller ångest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889797" y="1177147"/>
            <a:ext cx="8030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graphicFrame>
        <p:nvGraphicFramePr>
          <p:cNvPr id="7" name="Chart 7" descr="Diagrammet visar i vilken utsträckning respondenterna har besvär av ängslan, oro eller ångest. ">
            <a:extLst>
              <a:ext uri="{FF2B5EF4-FFF2-40B4-BE49-F238E27FC236}">
                <a16:creationId xmlns:a16="http://schemas.microsoft.com/office/drawing/2014/main" id="{53903F9E-6CEB-4EE7-81FE-E693D6E2A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248301"/>
              </p:ext>
            </p:extLst>
          </p:nvPr>
        </p:nvGraphicFramePr>
        <p:xfrm>
          <a:off x="1283506" y="1561868"/>
          <a:ext cx="8908397" cy="479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983227" y="6340961"/>
            <a:ext cx="8035155" cy="400110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38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36889" y="677732"/>
            <a:ext cx="9720000" cy="446698"/>
          </a:xfrm>
        </p:spPr>
        <p:txBody>
          <a:bodyPr/>
          <a:lstStyle/>
          <a:p>
            <a:r>
              <a:rPr lang="sv-SE" spc="-50" dirty="0"/>
              <a:t>Besvär av ensamhet </a:t>
            </a:r>
            <a:endParaRPr lang="sv-SE" spc="-30" dirty="0"/>
          </a:p>
        </p:txBody>
      </p:sp>
      <p:sp>
        <p:nvSpPr>
          <p:cNvPr id="16" name="textruta 15"/>
          <p:cNvSpPr txBox="1"/>
          <p:nvPr/>
        </p:nvSpPr>
        <p:spPr>
          <a:xfrm>
            <a:off x="562823" y="1129409"/>
            <a:ext cx="9283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</a:t>
            </a:r>
            <a:r>
              <a:rPr lang="sv-SE" sz="2000" dirty="0">
                <a:solidFill>
                  <a:schemeClr val="accent4"/>
                </a:solidFill>
              </a:rPr>
              <a:t>besväras</a:t>
            </a:r>
            <a:r>
              <a:rPr lang="sv-SE" sz="1900" dirty="0">
                <a:solidFill>
                  <a:schemeClr val="accent4"/>
                </a:solidFill>
              </a:rPr>
              <a:t> av ensamhet?</a:t>
            </a:r>
          </a:p>
        </p:txBody>
      </p:sp>
      <p:graphicFrame>
        <p:nvGraphicFramePr>
          <p:cNvPr id="10" name="Diagram 6_2" descr="Diagrammet visar i vilken utsträckning respondenterna besväras av ensamhet. 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466478"/>
              </p:ext>
            </p:extLst>
          </p:nvPr>
        </p:nvGraphicFramePr>
        <p:xfrm>
          <a:off x="1159983" y="1621777"/>
          <a:ext cx="7705949" cy="470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89727" y="639073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42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89" y="1386348"/>
            <a:ext cx="10363200" cy="648929"/>
          </a:xfrm>
        </p:spPr>
        <p:txBody>
          <a:bodyPr/>
          <a:lstStyle/>
          <a:p>
            <a:r>
              <a:rPr lang="sv-SE" sz="3200" dirty="0"/>
              <a:t>Resultatöversikt år 2024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7B6268B-F284-48EB-84A7-6067ABC83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525" b="18525"/>
          <a:stretch>
            <a:fillRect/>
          </a:stretch>
        </p:blipFill>
        <p:spPr>
          <a:xfrm>
            <a:off x="0" y="1548841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99741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8558" y="525671"/>
            <a:ext cx="6951600" cy="634273"/>
          </a:xfrm>
        </p:spPr>
        <p:txBody>
          <a:bodyPr/>
          <a:lstStyle/>
          <a:p>
            <a:r>
              <a:rPr lang="sv-SE" spc="-50" dirty="0">
                <a:solidFill>
                  <a:srgbClr val="017CC1"/>
                </a:solidFill>
              </a:rPr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8559" y="1159944"/>
            <a:ext cx="8659054" cy="5018435"/>
          </a:xfrm>
        </p:spPr>
        <p:txBody>
          <a:bodyPr/>
          <a:lstStyle/>
          <a:p>
            <a:r>
              <a:rPr lang="sv-SE" sz="2000" dirty="0"/>
              <a:t>Resultaten som redovisas här är de sammanslagna andelarna positiva svar per fråga. De positiva svarsalternativen är vanligtvis två på varje fråga </a:t>
            </a:r>
            <a:br>
              <a:rPr lang="sv-SE" sz="2000" dirty="0"/>
            </a:br>
            <a:r>
              <a:rPr lang="sv-SE" sz="2000" dirty="0"/>
              <a:t>t. ex. ”Mycket bra” och ”Ganska bra”. 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För närmare redovisning av vilka svarsalternativ som klassas som positiva, se ”Tabellbilagan” som ligger under ”Tillhörande dokument och bilagor” under ”Resultat 2024” på: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2000" dirty="0"/>
          </a:p>
          <a:p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theme/theme1.xml><?xml version="1.0" encoding="utf-8"?>
<a:theme xmlns:a="http://schemas.openxmlformats.org/drawingml/2006/main" name="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SoS ny 231116_SL.potx" id="{7C4AB029-6068-4E10-B1C6-449849E81B91}" vid="{123DBE21-5145-46A2-A636-D0509A6B71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Standardmall</Template>
  <TotalTime>303</TotalTime>
  <Words>1435</Words>
  <Application>Microsoft Office PowerPoint</Application>
  <PresentationFormat>Widescreen</PresentationFormat>
  <Paragraphs>159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Noto Sans</vt:lpstr>
      <vt:lpstr>SoS-tema</vt:lpstr>
      <vt:lpstr>Vad tycker de äldre om äldreomsorgen? 2024</vt:lpstr>
      <vt:lpstr>Resultaten för er verksamhet/område</vt:lpstr>
      <vt:lpstr>Bakgrundsinformation om årets deltagare</vt:lpstr>
      <vt:lpstr>Hur många svarade?</vt:lpstr>
      <vt:lpstr>Självupplevd  hälsa?</vt:lpstr>
      <vt:lpstr>Besvär av ängslan, oro eller ångest</vt:lpstr>
      <vt:lpstr>Besvär av ensamhet </vt:lpstr>
      <vt:lpstr>Resultatöversikt år 2024</vt:lpstr>
      <vt:lpstr>Andel positiva svar</vt:lpstr>
      <vt:lpstr>Sammantagen nöjdhet</vt:lpstr>
      <vt:lpstr>Sammantagen nöjdhet  </vt:lpstr>
      <vt:lpstr>Några av verksamheten/områdets resultat jämfört med kommunen, länet och riket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Språk och kompetens Positiva svar = Ja, alla eller Ja, flertalet  Andel positiva svar i verksamheten/området jämfört med kommunen, länet och riket</vt:lpstr>
      <vt:lpstr>Trygghet och förtroende  Positiva svar = Mycket tryggt eller Ganska tryggt och Ja, för alla eller Ja, för flertalet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2024</vt:lpstr>
      <vt:lpstr>Mer om undersökningen ”Vad tycker de äldre om äldreomsorgen?” 2024</vt:lpstr>
      <vt:lpstr>Mer information finns på: www.socialstyrelsen.se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tycker de äldre om äldreomsorgen? 2024</dc:title>
  <dc:creator>Holm, Carolin</dc:creator>
  <cp:lastModifiedBy>Andreas Gill</cp:lastModifiedBy>
  <cp:revision>32</cp:revision>
  <dcterms:created xsi:type="dcterms:W3CDTF">2024-07-05T18:57:11Z</dcterms:created>
  <dcterms:modified xsi:type="dcterms:W3CDTF">2024-09-02T22:19:40Z</dcterms:modified>
</cp:coreProperties>
</file>