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84" r:id="rId2"/>
    <p:sldId id="287" r:id="rId3"/>
    <p:sldId id="315" r:id="rId4"/>
    <p:sldId id="313" r:id="rId5"/>
    <p:sldId id="312" r:id="rId6"/>
    <p:sldId id="309" r:id="rId7"/>
    <p:sldId id="314" r:id="rId8"/>
    <p:sldId id="311" r:id="rId9"/>
    <p:sldId id="271" r:id="rId10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born, Fredrika" initials="BF" lastIdx="6" clrIdx="0">
    <p:extLst>
      <p:ext uri="{19B8F6BF-5375-455C-9EA6-DF929625EA0E}">
        <p15:presenceInfo xmlns:p15="http://schemas.microsoft.com/office/powerpoint/2012/main" userId="S-1-5-21-2427403603-3746326725-3362538709-166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2443" autoAdjust="0"/>
  </p:normalViewPr>
  <p:slideViewPr>
    <p:cSldViewPr snapToGrid="0" snapToObjects="1" showGuides="1">
      <p:cViewPr>
        <p:scale>
          <a:sx n="66" d="100"/>
          <a:sy n="66" d="100"/>
        </p:scale>
        <p:origin x="1416" y="32"/>
      </p:cViewPr>
      <p:guideLst>
        <p:guide orient="horz" pos="84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22EF6-1DC8-43EB-B149-B74CE7184B5F}" type="datetimeFigureOut">
              <a:rPr lang="sv-SE" smtClean="0"/>
              <a:t>2025-05-26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0C769-D86E-4ECC-8879-FA64864206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556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0C769-D86E-4ECC-8879-FA648642068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662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0C769-D86E-4ECC-8879-FA648642068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825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C769-D86E-4ECC-8879-FA648642068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19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nled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558047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722" y="1001154"/>
            <a:ext cx="3549592" cy="2646313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 b="1">
                <a:solidFill>
                  <a:schemeClr val="bg1"/>
                </a:solidFill>
                <a:effectLst>
                  <a:outerShdw blurRad="38100"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95931" y="5920972"/>
            <a:ext cx="6121023" cy="32097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75051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nehållssida bild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2250831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här för att lägga till bild</a:t>
            </a:r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518746" y="2187779"/>
            <a:ext cx="8229600" cy="1143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0" hasCustomPrompt="1"/>
          </p:nvPr>
        </p:nvSpPr>
        <p:spPr>
          <a:xfrm>
            <a:off x="518746" y="3331308"/>
            <a:ext cx="8229600" cy="2251808"/>
          </a:xfrm>
        </p:spPr>
        <p:txBody>
          <a:bodyPr/>
          <a:lstStyle>
            <a:lvl1pPr marL="342900" indent="-342900">
              <a:buClrTx/>
              <a:buSzPct val="125000"/>
              <a:buFont typeface="Arial" panose="020B0604020202020204" pitchFamily="34" charset="0"/>
              <a:buChar char="•"/>
              <a:defRPr sz="2800"/>
            </a:lvl1pPr>
          </a:lstStyle>
          <a:p>
            <a:pPr marL="0" indent="0">
              <a:buClr>
                <a:schemeClr val="tx2"/>
              </a:buClr>
              <a:buSzPct val="125000"/>
              <a:buNone/>
            </a:pPr>
            <a:r>
              <a:rPr lang="sv-SE" sz="2400" dirty="0"/>
              <a:t>Skriv din text här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639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nktlista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533401" y="305446"/>
            <a:ext cx="8229600" cy="1143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1468684"/>
            <a:ext cx="3713284" cy="4949825"/>
          </a:xfrm>
        </p:spPr>
        <p:txBody>
          <a:bodyPr>
            <a:normAutofit/>
          </a:bodyPr>
          <a:lstStyle>
            <a:lvl1pPr>
              <a:buClrTx/>
              <a:defRPr sz="2400" baseline="0"/>
            </a:lvl1pPr>
            <a:lvl2pPr marL="742950" indent="-285750">
              <a:buFont typeface="Courier New" panose="02070309020205020404" pitchFamily="49" charset="0"/>
              <a:buChar char="o"/>
              <a:defRPr sz="2000"/>
            </a:lvl2pPr>
          </a:lstStyle>
          <a:p>
            <a:pPr lvl="0"/>
            <a:r>
              <a:rPr lang="sv-SE" dirty="0"/>
              <a:t>Här kan du göra</a:t>
            </a:r>
          </a:p>
          <a:p>
            <a:pPr lvl="0"/>
            <a:r>
              <a:rPr lang="sv-SE" dirty="0"/>
              <a:t>en punktlista </a:t>
            </a:r>
          </a:p>
          <a:p>
            <a:pPr lvl="1"/>
            <a:r>
              <a:rPr lang="sv-SE" dirty="0"/>
              <a:t>Med flera nivåer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4941277" y="1468684"/>
            <a:ext cx="3821723" cy="4114431"/>
          </a:xfrm>
        </p:spPr>
        <p:txBody>
          <a:bodyPr>
            <a:normAutofit/>
          </a:bodyPr>
          <a:lstStyle>
            <a:lvl1pPr>
              <a:buClrTx/>
              <a:defRPr sz="2400" baseline="0"/>
            </a:lvl1pPr>
            <a:lvl2pPr marL="742950" indent="-285750">
              <a:buFont typeface="Courier New" panose="02070309020205020404" pitchFamily="49" charset="0"/>
              <a:buChar char="o"/>
              <a:defRPr sz="2000"/>
            </a:lvl2pPr>
          </a:lstStyle>
          <a:p>
            <a:pPr lvl="0"/>
            <a:r>
              <a:rPr lang="sv-SE" dirty="0"/>
              <a:t>Här kan du göra</a:t>
            </a:r>
          </a:p>
          <a:p>
            <a:pPr lvl="0"/>
            <a:r>
              <a:rPr lang="sv-SE" dirty="0"/>
              <a:t>en punktlista </a:t>
            </a:r>
          </a:p>
          <a:p>
            <a:pPr lvl="1"/>
            <a:r>
              <a:rPr lang="sv-SE" dirty="0"/>
              <a:t>Med flera nivåer</a:t>
            </a:r>
          </a:p>
        </p:txBody>
      </p:sp>
    </p:spTree>
    <p:extLst>
      <p:ext uri="{BB962C8B-B14F-4D97-AF65-F5344CB8AC3E}">
        <p14:creationId xmlns:p14="http://schemas.microsoft.com/office/powerpoint/2010/main" val="272567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Här står en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</a:lstStyle>
          <a:p>
            <a:pPr lvl="0"/>
            <a:r>
              <a:rPr lang="sv-SE" dirty="0"/>
              <a:t>Skriv din text här</a:t>
            </a:r>
          </a:p>
        </p:txBody>
      </p:sp>
    </p:spTree>
    <p:extLst>
      <p:ext uri="{BB962C8B-B14F-4D97-AF65-F5344CB8AC3E}">
        <p14:creationId xmlns:p14="http://schemas.microsoft.com/office/powerpoint/2010/main" val="100921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700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WOT-ana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l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20344925"/>
              </p:ext>
            </p:extLst>
          </p:nvPr>
        </p:nvGraphicFramePr>
        <p:xfrm>
          <a:off x="293078" y="1887322"/>
          <a:ext cx="8557844" cy="35990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9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9077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err="1"/>
              <a:t>SWOT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318478" y="1979078"/>
            <a:ext cx="1990193" cy="32760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Garamond" panose="02020404030301010803" pitchFamily="18" charset="0"/>
              </a:defRPr>
            </a:lvl1pPr>
          </a:lstStyle>
          <a:p>
            <a:pPr lvl="0"/>
            <a:r>
              <a:rPr lang="sv-SE" dirty="0"/>
              <a:t>Skriv din text här</a:t>
            </a:r>
          </a:p>
        </p:txBody>
      </p:sp>
      <p:graphicFrame>
        <p:nvGraphicFramePr>
          <p:cNvPr id="10" name="Tabell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39685702"/>
              </p:ext>
            </p:extLst>
          </p:nvPr>
        </p:nvGraphicFramePr>
        <p:xfrm>
          <a:off x="293078" y="1515115"/>
          <a:ext cx="8557844" cy="40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9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236"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Styrkor</a:t>
                      </a:r>
                    </a:p>
                  </a:txBody>
                  <a:tcPr marL="128368" marR="128368" marT="64184" marB="6418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Svagheter</a:t>
                      </a:r>
                    </a:p>
                  </a:txBody>
                  <a:tcPr marL="128368" marR="128368" marT="64184" marB="6418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Möjligheter</a:t>
                      </a:r>
                    </a:p>
                  </a:txBody>
                  <a:tcPr marL="128368" marR="128368" marT="64184" marB="6418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Risker och hot</a:t>
                      </a:r>
                    </a:p>
                  </a:txBody>
                  <a:tcPr marL="128368" marR="128368" marT="64184" marB="64184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2434234" y="1979078"/>
            <a:ext cx="2008947" cy="32760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/>
              <a:buNone/>
              <a:tabLst/>
              <a:defRPr sz="1400" baseline="0">
                <a:latin typeface="Garamond" panose="02020404030301010803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/>
              <a:buNone/>
              <a:tabLst/>
              <a:defRPr/>
            </a:pPr>
            <a:r>
              <a:rPr lang="sv-SE" dirty="0"/>
              <a:t>Skriv din text här</a:t>
            </a:r>
          </a:p>
          <a:p>
            <a:pPr lvl="0"/>
            <a:endParaRPr lang="sv-SE" dirty="0"/>
          </a:p>
        </p:txBody>
      </p:sp>
      <p:sp>
        <p:nvSpPr>
          <p:cNvPr id="12" name="Platshållare för text 5"/>
          <p:cNvSpPr>
            <a:spLocks noGrp="1"/>
          </p:cNvSpPr>
          <p:nvPr>
            <p:ph type="body" sz="quarter" idx="12" hasCustomPrompt="1"/>
          </p:nvPr>
        </p:nvSpPr>
        <p:spPr>
          <a:xfrm>
            <a:off x="4568744" y="1976961"/>
            <a:ext cx="2008947" cy="32760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/>
              <a:buNone/>
              <a:tabLst/>
              <a:defRPr sz="1400" baseline="0">
                <a:latin typeface="Garamond" panose="02020404030301010803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/>
              <a:buNone/>
              <a:tabLst/>
              <a:defRPr/>
            </a:pPr>
            <a:r>
              <a:rPr lang="sv-SE" dirty="0"/>
              <a:t>Skriv din text här</a:t>
            </a:r>
          </a:p>
        </p:txBody>
      </p:sp>
      <p:sp>
        <p:nvSpPr>
          <p:cNvPr id="13" name="Platshållare för text 5"/>
          <p:cNvSpPr>
            <a:spLocks noGrp="1"/>
          </p:cNvSpPr>
          <p:nvPr>
            <p:ph type="body" sz="quarter" idx="13" hasCustomPrompt="1"/>
          </p:nvPr>
        </p:nvSpPr>
        <p:spPr>
          <a:xfrm>
            <a:off x="6703254" y="1979078"/>
            <a:ext cx="2008947" cy="32760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/>
              <a:buNone/>
              <a:tabLst/>
              <a:defRPr sz="1400" baseline="0">
                <a:latin typeface="Garamond" panose="02020404030301010803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/>
              <a:buNone/>
              <a:tabLst/>
              <a:defRPr/>
            </a:pPr>
            <a:r>
              <a:rPr lang="sv-SE" dirty="0"/>
              <a:t>Skriv din text här</a:t>
            </a:r>
          </a:p>
        </p:txBody>
      </p:sp>
    </p:spTree>
    <p:extLst>
      <p:ext uri="{BB962C8B-B14F-4D97-AF65-F5344CB8AC3E}">
        <p14:creationId xmlns:p14="http://schemas.microsoft.com/office/powerpoint/2010/main" val="388773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a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5168652"/>
            <a:ext cx="9144000" cy="178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/>
          <p:cNvSpPr/>
          <p:nvPr userDrawn="1"/>
        </p:nvSpPr>
        <p:spPr>
          <a:xfrm>
            <a:off x="0" y="0"/>
            <a:ext cx="9144000" cy="5168652"/>
          </a:xfrm>
          <a:prstGeom prst="rect">
            <a:avLst/>
          </a:prstGeom>
          <a:solidFill>
            <a:srgbClr val="0A4C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 descr="soderkoping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47" y="5419462"/>
            <a:ext cx="1361344" cy="90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7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 descr="original_soderkoping_dekor_cmyk.eps"/>
          <p:cNvPicPr>
            <a:picLocks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5160"/>
            <a:ext cx="9160709" cy="324000"/>
          </a:xfrm>
          <a:prstGeom prst="rect">
            <a:avLst/>
          </a:prstGeom>
        </p:spPr>
      </p:pic>
      <p:pic>
        <p:nvPicPr>
          <p:cNvPr id="9" name="Bildobjekt 8" descr="soderkoping_cmyk.eps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700571"/>
            <a:ext cx="1052150" cy="70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50" r:id="rId4"/>
    <p:sldLayoutId id="2147483652" r:id="rId5"/>
    <p:sldLayoutId id="2147483664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SzPct val="125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Courier New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lkhalsomyndigheten.se/contentassets/a8551147a74e453f9bcab8878238606b/arbetsledare-chef-vard-omsorg-varmeboljor.pdf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lkhalsomyndigheten.se/contentassets/79d4ed0be8e6495580b6e36b853637dc/hantera-varmeboljor-information-om-risker-och-praktiska-rad-till-personal-inom-vard-och-omsorg.pdf" TargetMode="External"/><Relationship Id="rId2" Type="http://schemas.openxmlformats.org/officeDocument/2006/relationships/hyperlink" Target="https://e-utbildningar.folkhalsomyndigheten.se/ng/core-ng/#/mycourses/elearning/34/4073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ledsys.lio.se/Document/Document?DocumentNumber=57968" TargetMode="External"/><Relationship Id="rId4" Type="http://schemas.openxmlformats.org/officeDocument/2006/relationships/hyperlink" Target="https://www.folkhalsomyndigheten.se/publikationer-och-material/publikationsarkiv/r/rad-vid-varmeboljor-till-personal-inom-vard-och-omso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hyperlink" Target="https://www.folkhalsomyndigheten.se/contentassets/e5fb7ac1a3c2434e80d49f050eaf1a16/rad-varmeboljor-sarskilda-rad-lakare-sjukskoterskor-legitimerad-personal.pdf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lkhalsomyndigheten.se/contentassets/f763de7c94d74a2882285e94d094ff17/rad-vid-varmeboljor-till-dig-dina-vanner-och-anhoriga.pdf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lkhalsomyndigheten.se/smittskydd-beredskap/krisberedskap/varmeboljor/bildbank-varmeboljor/" TargetMode="External"/><Relationship Id="rId3" Type="http://schemas.openxmlformats.org/officeDocument/2006/relationships/hyperlink" Target="https://www.folkhalsomyndigheten.se/publikationer-och-material/publikationsarkiv/r/rad-vid-varmeboljor-till-personal-inom-vard-och-omsorg" TargetMode="External"/><Relationship Id="rId7" Type="http://schemas.openxmlformats.org/officeDocument/2006/relationships/hyperlink" Target="https://www.folkhalsomyndigheten.se/contentassets/79d4ed0be8e6495580b6e36b853637dc/hantera-varmeboljor-information-om-risker-och-praktiska-rad-till-personal-inom-vard-och-omsorg.pdf" TargetMode="External"/><Relationship Id="rId2" Type="http://schemas.openxmlformats.org/officeDocument/2006/relationships/hyperlink" Target="https://www.folkhalsomyndigheten.se/publikationer-och-material/publikationsarkiv/r/rad-vid-varmeboljor-sarskilda-rad-till-lakare-sjukskoterskor-och-annan-legitimerad-personal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olkhalsomyndigheten.se/smittskydd-beredskap/krisberedskap/varmeboljor" TargetMode="External"/><Relationship Id="rId11" Type="http://schemas.openxmlformats.org/officeDocument/2006/relationships/hyperlink" Target="https://www.av.se/inomhusmiljo/temperatur-och-klimat/" TargetMode="External"/><Relationship Id="rId5" Type="http://schemas.openxmlformats.org/officeDocument/2006/relationships/hyperlink" Target="https://www.folkhalsomyndigheten.se/publikationer-och-material/publikationsarkiv/h/halsoeffekter-av-varmeboljor/" TargetMode="External"/><Relationship Id="rId10" Type="http://schemas.openxmlformats.org/officeDocument/2006/relationships/hyperlink" Target="https://ledsys.lio.se/Document/Document?DocumentNumber=57968" TargetMode="External"/><Relationship Id="rId4" Type="http://schemas.openxmlformats.org/officeDocument/2006/relationships/hyperlink" Target="https://e-utbildningar.folkhalsomyndigheten.se/ng/core-ng/#/mycourses/elearning/34/4073" TargetMode="External"/><Relationship Id="rId9" Type="http://schemas.openxmlformats.org/officeDocument/2006/relationships/hyperlink" Target="https://www.folkhalsomyndigheten.se/publikationer-och-material/publikationsarkiv/h/halsokonsekvenser-av-klimatforandring-i-sverige-en-risk-och-sarbarhetsanaly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558047"/>
          </a:xfrm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733221" y="568014"/>
            <a:ext cx="7486952" cy="2646313"/>
          </a:xfrm>
        </p:spPr>
        <p:txBody>
          <a:bodyPr/>
          <a:lstStyle/>
          <a:p>
            <a:r>
              <a:rPr lang="sv-SE" sz="4800" dirty="0">
                <a:effectLst/>
              </a:rPr>
              <a:t>Handlingsplan vid värmebölja</a:t>
            </a:r>
            <a:br>
              <a:rPr lang="sv-SE" sz="4800" dirty="0">
                <a:effectLst/>
              </a:rPr>
            </a:br>
            <a:r>
              <a:rPr lang="sv-SE" sz="4800" dirty="0">
                <a:effectLst/>
              </a:rPr>
              <a:t>Söderköping </a:t>
            </a:r>
            <a:r>
              <a:rPr lang="sv-SE" sz="4800">
                <a:effectLst/>
              </a:rPr>
              <a:t>sommaren 2025</a:t>
            </a:r>
            <a:br>
              <a:rPr lang="sv-SE" sz="4800" dirty="0">
                <a:effectLst/>
              </a:rPr>
            </a:br>
            <a:r>
              <a:rPr lang="sv-SE" sz="1200" dirty="0">
                <a:effectLst/>
              </a:rPr>
              <a:t>Åsa Carlsson, MAS</a:t>
            </a:r>
            <a:r>
              <a:rPr lang="sv-SE" sz="1200">
                <a:effectLst/>
              </a:rPr>
              <a:t>, 2025-05-26</a:t>
            </a:r>
            <a:endParaRPr lang="sv-SE" sz="1200" dirty="0">
              <a:effectLst/>
            </a:endParaRPr>
          </a:p>
        </p:txBody>
      </p:sp>
      <p:sp>
        <p:nvSpPr>
          <p:cNvPr id="8" name="Rubrik 6"/>
          <p:cNvSpPr txBox="1">
            <a:spLocks/>
          </p:cNvSpPr>
          <p:nvPr/>
        </p:nvSpPr>
        <p:spPr>
          <a:xfrm>
            <a:off x="847121" y="1008704"/>
            <a:ext cx="3930151" cy="26463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38100" dist="254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sv-SE" sz="48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57" y="4079359"/>
            <a:ext cx="2546167" cy="210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3BE8B1-083F-4E05-B17A-B0935E824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Larmkedja för varning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AB7C586-EB18-49C0-BE4F-B37DCADF2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8933" y="1136270"/>
            <a:ext cx="7105508" cy="498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7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21978C-2BC2-435F-BDC7-89ECB178F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Årshjul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597965-CC9A-472C-9AEB-CAB930577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/>
              <a:t>Maj;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MAS (medicinskt ansvarig sjuksköterska) uppdaterar lokal handlingsplan för värmebölja när Folkhälsomyndigheten lanserar sitt reviderade material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Handlingsplanen mailas ut till samtliga chefer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Medarbetare går kort webutildning (länk i handlingsplanen)</a:t>
            </a:r>
          </a:p>
          <a:p>
            <a:r>
              <a:rPr lang="sv-SE"/>
              <a:t>Maj – augusti;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Handlingsplanen skickas ut av MAS eller verksamhetschef vid behov, när värmebölja är i antågande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Verksamhetschef följer upp arbetet löpande (följs handlingsplanen och hur fungerar arbetet)</a:t>
            </a:r>
          </a:p>
          <a:p>
            <a:r>
              <a:rPr lang="sv-SE"/>
              <a:t>September;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MAS utvärderar arbetet med värmebölja samt handlingsplanen i dialog med verksamhetscheferna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270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058E13-1504-4D28-9220-E7D066D3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 chefer och arbetsledare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168B7D-8D75-4F24-A40E-0B5AF74EF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Läs igenom handlingsplanen så att du har koll på checklistor och annat som kan vara värdefullt att tänka på. </a:t>
            </a:r>
          </a:p>
          <a:p>
            <a:endParaRPr lang="sv-SE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Läs även igenom den här korta </a:t>
            </a:r>
            <a:r>
              <a:rPr lang="sv-SE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publikationen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623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D11C20-AAF8-434E-B35F-1920EA7F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>
                <a:latin typeface="Calibri" panose="020F0502020204030204" pitchFamily="34" charset="0"/>
                <a:cs typeface="Times New Roman" panose="02020603050405020304" pitchFamily="18" charset="0"/>
              </a:rPr>
              <a:t>Vård- och omsorgspersonal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B5E841-E986-4599-8426-1506D7B26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kort utbildning </a:t>
            </a: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hantering av värmebölja – alla medarbetare behöver gå utbildningen innan värmen kommer, använd gärna för diskussioner på APT-möten. </a:t>
            </a:r>
            <a:b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Hur värme påverkar kroppen och praktiska råd hur vårdpersonal kan förebygga sjukdom och ohälsa vid värmeböljor</a:t>
            </a: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utse en person per avdelning som läser in sig på det här materialet.</a:t>
            </a:r>
            <a:b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u="none" strike="noStrike">
                <a:solidFill>
                  <a:srgbClr val="1656B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Råd vid värmeböljor, personal inom vård och omsorg</a:t>
            </a:r>
            <a:r>
              <a:rPr lang="sv-SE" sz="1800" u="none" strike="noStrike">
                <a:solidFill>
                  <a:srgbClr val="1656B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skriv ut och sätt upp i lokalen alternativt lägg upp på TV-skärm</a:t>
            </a:r>
          </a:p>
          <a:p>
            <a:b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>
                <a:latin typeface="Calibri" panose="020F0502020204030204" pitchFamily="34" charset="0"/>
                <a:cs typeface="Times New Roman" panose="02020603050405020304" pitchFamily="18" charset="0"/>
              </a:rPr>
              <a:t>Riktlinjer från Region Östergötland gällande </a:t>
            </a:r>
            <a:r>
              <a:rPr lang="sv-SE" sz="180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fläktar</a:t>
            </a:r>
            <a:endParaRPr lang="sv-SE" sz="18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1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D11C20-AAF8-434E-B35F-1920EA7F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>
                <a:latin typeface="Calibri" panose="020F0502020204030204" pitchFamily="34" charset="0"/>
                <a:cs typeface="Times New Roman" panose="02020603050405020304" pitchFamily="18" charset="0"/>
              </a:rPr>
              <a:t>Legitimerad hälso- och sjukvårdspersonal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B5E841-E986-4599-8426-1506D7B26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b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Råd vid värmeböljor, legitimerad hälso- och sjukvårdspersonal.</a:t>
            </a:r>
            <a:endParaRPr lang="sv-S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behöver finnas minst en sjuksköterska i tjänst som är mer inläst på allt stödmaterial, se </a:t>
            </a: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sldjump"/>
              </a:rPr>
              <a:t>här</a:t>
            </a: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115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4F4115-9343-48D9-8B32-195E7D859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Allmänna råd för allmänheten till exempel anhöriga och administrativ personal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31E047-4F21-4712-A871-D61CB594E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84935"/>
            <a:ext cx="8229600" cy="3941228"/>
          </a:xfrm>
        </p:spPr>
        <p:txBody>
          <a:bodyPr/>
          <a:lstStyle/>
          <a:p>
            <a:r>
              <a:rPr lang="sv-SE"/>
              <a:t>Läs igenom det här korta </a:t>
            </a:r>
            <a:r>
              <a:rPr lang="sv-SE">
                <a:hlinkClick r:id="rId2"/>
              </a:rPr>
              <a:t>informationsmaterial</a:t>
            </a:r>
            <a:r>
              <a:rPr lang="sv-SE"/>
              <a:t>et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648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D11C20-AAF8-434E-B35F-1920EA7F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>
                <a:latin typeface="Calibri" panose="020F0502020204030204" pitchFamily="34" charset="0"/>
                <a:cs typeface="Times New Roman" panose="02020603050405020304" pitchFamily="18" charset="0"/>
              </a:rPr>
              <a:t>En sammanställning av </a:t>
            </a:r>
            <a:r>
              <a:rPr lang="sv-SE" sz="3600" b="1">
                <a:latin typeface="Calibri" panose="020F0502020204030204" pitchFamily="34" charset="0"/>
                <a:cs typeface="Times New Roman" panose="02020603050405020304" pitchFamily="18" charset="0"/>
              </a:rPr>
              <a:t>länkar till Folkhälsomyndighetens stödmaterial 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B5E841-E986-4599-8426-1506D7B26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314450"/>
            <a:ext cx="8572499" cy="4762500"/>
          </a:xfrm>
        </p:spPr>
        <p:txBody>
          <a:bodyPr>
            <a:noAutofit/>
          </a:bodyPr>
          <a:lstStyle/>
          <a:p>
            <a:b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000" b="1">
                <a:latin typeface="Calibri" panose="020F0502020204030204" pitchFamily="34" charset="0"/>
                <a:cs typeface="Times New Roman" panose="02020603050405020304" pitchFamily="18" charset="0"/>
              </a:rPr>
              <a:t>Anpassade korta faktablad till specifika yrkesgrupper inom vård och omsorg;</a:t>
            </a:r>
            <a:b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Råd vid värmeböljor, legitimerad hälso- och sjukvårdspersonal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sv-SE" sz="1000" u="none" strike="noStrike">
                <a:solidFill>
                  <a:srgbClr val="1656B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Råd vid värmeböljor, personal inom vård och omsorg </a:t>
            </a:r>
            <a:b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Webbutbildning för alla </a:t>
            </a:r>
            <a:b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kort utbildning 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hantering av värmebölja som kan användas för diskussioner på APT-möten. Vänder sig till vård- och omsorgspersonal. </a:t>
            </a:r>
            <a:b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Folkhälsomyndigheten tog 2022 fram en 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kunskapssammanställning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 hälsoeffekter av höga temperaturer. Den beskriver riskgrupper och ger råd och rekommendationer. </a:t>
            </a:r>
            <a:b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000" b="1">
                <a:latin typeface="Calibri" panose="020F0502020204030204" pitchFamily="34" charset="0"/>
                <a:cs typeface="Times New Roman" panose="02020603050405020304" pitchFamily="18" charset="0"/>
              </a:rPr>
              <a:t>Råd till vård-och omsorgspersonal </a:t>
            </a:r>
            <a:b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 värme påverkar kroppen och praktiska råd hur vårdpersonal kan förebygga sjukdom och ohälsa vid värmeböljor. </a:t>
            </a:r>
            <a:b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000" u="none" strike="noStrike">
                <a:solidFill>
                  <a:srgbClr val="1656B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Krisberedskap värmeböljor</a:t>
            </a:r>
            <a:b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000" u="none" strike="noStrike">
                <a:solidFill>
                  <a:srgbClr val="1656B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Information om risker och praktiska råd till vård och omsorgspersonal</a:t>
            </a:r>
            <a:b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000" b="1">
                <a:latin typeface="Calibri" panose="020F0502020204030204" pitchFamily="34" charset="0"/>
                <a:cs typeface="Times New Roman" panose="02020603050405020304" pitchFamily="18" charset="0"/>
              </a:rPr>
              <a:t>Bildmaterial för råd till administrativ personal och allmänheten </a:t>
            </a:r>
            <a:b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 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kommunikation med allmänheten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har Folkhälsomyndigheten tagit fram bildmaterial om kan användas av kommuner och regioner. </a:t>
            </a:r>
            <a:b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000" b="1">
                <a:latin typeface="Calibri" panose="020F0502020204030204" pitchFamily="34" charset="0"/>
                <a:cs typeface="Times New Roman" panose="02020603050405020304" pitchFamily="18" charset="0"/>
              </a:rPr>
              <a:t>Övrigt </a:t>
            </a:r>
          </a:p>
          <a:p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 den som vill veta mer, ur ett bredare perspektiv </a:t>
            </a:r>
            <a:b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Öppna jämförelser, Socialtjänstens krisberedskap, Socialstyrelsen Öppna jämförelser av krisberedskap inom socialtjänst och kommunal hälso- och sjukvård - Socialstyrelsen </a:t>
            </a:r>
            <a:b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analys från Folkhälsomyndigheten 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visar hur hälsan i Sverige kan påverkas av att klimatet förändras. </a:t>
            </a:r>
            <a:b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000"/>
          </a:p>
          <a:p>
            <a:r>
              <a:rPr lang="sv-SE" sz="1000"/>
              <a:t>Riktlinjer från Region Östergötland gällande </a:t>
            </a:r>
            <a:r>
              <a:rPr lang="sv-SE" sz="1000">
                <a:hlinkClick r:id="rId10"/>
              </a:rPr>
              <a:t>fläktar</a:t>
            </a:r>
            <a:endParaRPr lang="sv-SE" sz="1000"/>
          </a:p>
          <a:p>
            <a:r>
              <a:rPr lang="sv-SE" sz="1000"/>
              <a:t>Arbetsmiljöverket om </a:t>
            </a:r>
            <a:r>
              <a:rPr lang="sv-SE" sz="1000">
                <a:hlinkClick r:id="rId11"/>
              </a:rPr>
              <a:t>temperatur och klimat</a:t>
            </a:r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6368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712879" y="6427177"/>
            <a:ext cx="3710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dirty="0"/>
              <a:t>Söderköpings kommun</a:t>
            </a:r>
          </a:p>
          <a:p>
            <a:pPr algn="ctr"/>
            <a:r>
              <a:rPr lang="sv-SE" sz="1050" dirty="0"/>
              <a:t>614</a:t>
            </a:r>
            <a:r>
              <a:rPr lang="sv-SE" sz="1050" baseline="0" dirty="0"/>
              <a:t> 80 Söderköping</a:t>
            </a:r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952033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öderköpings kommun">
      <a:dk1>
        <a:sysClr val="windowText" lastClr="000000"/>
      </a:dk1>
      <a:lt1>
        <a:sysClr val="window" lastClr="FFFFFF"/>
      </a:lt1>
      <a:dk2>
        <a:srgbClr val="0A4C83"/>
      </a:dk2>
      <a:lt2>
        <a:srgbClr val="F2F2F1"/>
      </a:lt2>
      <a:accent1>
        <a:srgbClr val="87B52D"/>
      </a:accent1>
      <a:accent2>
        <a:srgbClr val="B4D8F1"/>
      </a:accent2>
      <a:accent3>
        <a:srgbClr val="B99701"/>
      </a:accent3>
      <a:accent4>
        <a:srgbClr val="ED8520"/>
      </a:accent4>
      <a:accent5>
        <a:srgbClr val="915276"/>
      </a:accent5>
      <a:accent6>
        <a:srgbClr val="FFCB21"/>
      </a:accent6>
      <a:hlink>
        <a:srgbClr val="00A09D"/>
      </a:hlink>
      <a:folHlink>
        <a:srgbClr val="7FCFCE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181017_PowerPoint att fylla i själv" id="{3CC77A61-7920-447D-BA7D-B25E709892B3}" vid="{00177F99-80E9-47A4-9B63-DE491574499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Powerpointmall tom</Template>
  <TotalTime>44640</TotalTime>
  <Words>494</Words>
  <Application>Microsoft Office PowerPoint</Application>
  <PresentationFormat>Bildspel på skärmen (4:3)</PresentationFormat>
  <Paragraphs>40</Paragraphs>
  <Slides>9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Garamond</vt:lpstr>
      <vt:lpstr>Office-tema</vt:lpstr>
      <vt:lpstr>Handlingsplan vid värmebölja Söderköping sommaren 2025 Åsa Carlsson, MAS, 2025-05-26</vt:lpstr>
      <vt:lpstr>Larmkedja för varning</vt:lpstr>
      <vt:lpstr>Årshjul</vt:lpstr>
      <vt:lpstr>Till chefer och arbetsledare</vt:lpstr>
      <vt:lpstr>Vård- och omsorgspersonal</vt:lpstr>
      <vt:lpstr>Legitimerad hälso- och sjukvårdspersonal</vt:lpstr>
      <vt:lpstr>Allmänna råd för allmänheten till exempel anhöriga och administrativ personal</vt:lpstr>
      <vt:lpstr>En sammanställning av länkar till Folkhälsomyndighetens stödmaterial </vt:lpstr>
      <vt:lpstr>PowerPoint-presentation</vt:lpstr>
    </vt:vector>
  </TitlesOfParts>
  <Company>Anfang Design &amp; Kommunikation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Carlsson, Åsa</dc:creator>
  <cp:lastModifiedBy>Dahlholm, Åsa</cp:lastModifiedBy>
  <cp:revision>74</cp:revision>
  <cp:lastPrinted>2017-10-02T08:47:23Z</cp:lastPrinted>
  <dcterms:created xsi:type="dcterms:W3CDTF">2021-06-11T07:14:18Z</dcterms:created>
  <dcterms:modified xsi:type="dcterms:W3CDTF">2025-05-26T11:22:51Z</dcterms:modified>
</cp:coreProperties>
</file>