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84" r:id="rId2"/>
    <p:sldId id="287" r:id="rId3"/>
    <p:sldId id="315" r:id="rId4"/>
    <p:sldId id="313" r:id="rId5"/>
    <p:sldId id="312" r:id="rId6"/>
    <p:sldId id="309" r:id="rId7"/>
    <p:sldId id="314" r:id="rId8"/>
    <p:sldId id="311" r:id="rId9"/>
    <p:sldId id="316" r:id="rId10"/>
    <p:sldId id="271" r:id="rId11"/>
  </p:sldIdLst>
  <p:sldSz cx="9144000" cy="6858000" type="screen4x3"/>
  <p:notesSz cx="6858000" cy="9144000"/>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45"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llborn, Fredrika" initials="BF" lastIdx="6" clrIdx="0">
    <p:extLst>
      <p:ext uri="{19B8F6BF-5375-455C-9EA6-DF929625EA0E}">
        <p15:presenceInfo xmlns:p15="http://schemas.microsoft.com/office/powerpoint/2012/main" userId="S-1-5-21-2427403603-3746326725-3362538709-166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4C8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69" autoAdjust="0"/>
    <p:restoredTop sz="92443" autoAdjust="0"/>
  </p:normalViewPr>
  <p:slideViewPr>
    <p:cSldViewPr snapToGrid="0" snapToObjects="1" showGuides="1">
      <p:cViewPr varScale="1">
        <p:scale>
          <a:sx n="58" d="100"/>
          <a:sy n="58" d="100"/>
        </p:scale>
        <p:origin x="1656" y="52"/>
      </p:cViewPr>
      <p:guideLst>
        <p:guide orient="horz" pos="845"/>
        <p:guide pos="2880"/>
      </p:guideLst>
    </p:cSldViewPr>
  </p:slideViewPr>
  <p:notesTextViewPr>
    <p:cViewPr>
      <p:scale>
        <a:sx n="100" d="100"/>
        <a:sy n="100" d="100"/>
      </p:scale>
      <p:origin x="0" y="0"/>
    </p:cViewPr>
  </p:notesTextViewPr>
  <p:notesViewPr>
    <p:cSldViewPr snapToGrid="0" snapToObjects="1">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722EF6-1DC8-43EB-B149-B74CE7184B5F}" type="datetimeFigureOut">
              <a:rPr lang="sv-SE" smtClean="0"/>
              <a:t>2026-04-20</a:t>
            </a:fld>
            <a:endParaRPr lang="sv-SE"/>
          </a:p>
        </p:txBody>
      </p:sp>
      <p:sp>
        <p:nvSpPr>
          <p:cNvPr id="4" name="Platshållare för bildobjekt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50C769-D86E-4ECC-8879-FA6486420682}" type="slidenum">
              <a:rPr lang="sv-SE" smtClean="0"/>
              <a:t>‹#›</a:t>
            </a:fld>
            <a:endParaRPr lang="sv-SE"/>
          </a:p>
        </p:txBody>
      </p:sp>
    </p:spTree>
    <p:extLst>
      <p:ext uri="{BB962C8B-B14F-4D97-AF65-F5344CB8AC3E}">
        <p14:creationId xmlns:p14="http://schemas.microsoft.com/office/powerpoint/2010/main" val="3845565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650C769-D86E-4ECC-8879-FA6486420682}" type="slidenum">
              <a:rPr lang="sv-SE" smtClean="0"/>
              <a:t>1</a:t>
            </a:fld>
            <a:endParaRPr lang="sv-SE"/>
          </a:p>
        </p:txBody>
      </p:sp>
    </p:spTree>
    <p:extLst>
      <p:ext uri="{BB962C8B-B14F-4D97-AF65-F5344CB8AC3E}">
        <p14:creationId xmlns:p14="http://schemas.microsoft.com/office/powerpoint/2010/main" val="586622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650C769-D86E-4ECC-8879-FA6486420682}" type="slidenum">
              <a:rPr lang="sv-SE" smtClean="0"/>
              <a:t>2</a:t>
            </a:fld>
            <a:endParaRPr lang="sv-SE"/>
          </a:p>
        </p:txBody>
      </p:sp>
    </p:spTree>
    <p:extLst>
      <p:ext uri="{BB962C8B-B14F-4D97-AF65-F5344CB8AC3E}">
        <p14:creationId xmlns:p14="http://schemas.microsoft.com/office/powerpoint/2010/main" val="1638252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650C769-D86E-4ECC-8879-FA6486420682}" type="slidenum">
              <a:rPr lang="sv-SE" smtClean="0"/>
              <a:t>10</a:t>
            </a:fld>
            <a:endParaRPr lang="sv-SE"/>
          </a:p>
        </p:txBody>
      </p:sp>
    </p:spTree>
    <p:extLst>
      <p:ext uri="{BB962C8B-B14F-4D97-AF65-F5344CB8AC3E}">
        <p14:creationId xmlns:p14="http://schemas.microsoft.com/office/powerpoint/2010/main" val="402196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picTx" preserve="1">
  <p:cSld name="1_Inledningssida">
    <p:spTree>
      <p:nvGrpSpPr>
        <p:cNvPr id="1" name=""/>
        <p:cNvGrpSpPr/>
        <p:nvPr/>
      </p:nvGrpSpPr>
      <p:grpSpPr>
        <a:xfrm>
          <a:off x="0" y="0"/>
          <a:ext cx="0" cy="0"/>
          <a:chOff x="0" y="0"/>
          <a:chExt cx="0" cy="0"/>
        </a:xfrm>
      </p:grpSpPr>
      <p:sp>
        <p:nvSpPr>
          <p:cNvPr id="3" name="Platshållare för bild 2"/>
          <p:cNvSpPr>
            <a:spLocks noGrp="1"/>
          </p:cNvSpPr>
          <p:nvPr>
            <p:ph type="pic" idx="1"/>
          </p:nvPr>
        </p:nvSpPr>
        <p:spPr>
          <a:xfrm>
            <a:off x="0" y="0"/>
            <a:ext cx="9144000" cy="5558047"/>
          </a:xfrm>
          <a:solidFill>
            <a:schemeClr val="accent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2" name="Rubrik 1"/>
          <p:cNvSpPr>
            <a:spLocks noGrp="1"/>
          </p:cNvSpPr>
          <p:nvPr>
            <p:ph type="title"/>
          </p:nvPr>
        </p:nvSpPr>
        <p:spPr>
          <a:xfrm>
            <a:off x="694722" y="1001154"/>
            <a:ext cx="3549592" cy="2646313"/>
          </a:xfrm>
        </p:spPr>
        <p:txBody>
          <a:bodyPr lIns="0" tIns="0" rIns="0" bIns="0" anchor="t" anchorCtr="0">
            <a:noAutofit/>
          </a:bodyPr>
          <a:lstStyle>
            <a:lvl1pPr algn="l">
              <a:defRPr sz="3600" b="1">
                <a:solidFill>
                  <a:schemeClr val="bg1"/>
                </a:solidFill>
                <a:effectLst>
                  <a:outerShdw blurRad="38100" dist="25400" dir="2700000" algn="tl" rotWithShape="0">
                    <a:srgbClr val="000000">
                      <a:alpha val="43000"/>
                    </a:srgbClr>
                  </a:outerShdw>
                </a:effectLst>
              </a:defRPr>
            </a:lvl1pPr>
          </a:lstStyle>
          <a:p>
            <a:r>
              <a:rPr lang="sv-SE"/>
              <a:t>Klicka här för att ändra mall för rubrikformat</a:t>
            </a:r>
            <a:endParaRPr lang="sv-SE" dirty="0"/>
          </a:p>
        </p:txBody>
      </p:sp>
      <p:sp>
        <p:nvSpPr>
          <p:cNvPr id="4" name="Platshållare för text 3"/>
          <p:cNvSpPr>
            <a:spLocks noGrp="1"/>
          </p:cNvSpPr>
          <p:nvPr>
            <p:ph type="body" sz="half" idx="2"/>
          </p:nvPr>
        </p:nvSpPr>
        <p:spPr>
          <a:xfrm>
            <a:off x="695931" y="5920972"/>
            <a:ext cx="6121023" cy="320975"/>
          </a:xfrm>
        </p:spPr>
        <p:txBody>
          <a:bodyPr lIns="0" tIns="0" rIns="0" bIns="0">
            <a:noAutofit/>
          </a:bodyPr>
          <a:lstStyle>
            <a:lvl1pPr marL="0" indent="0">
              <a:buNone/>
              <a:defRPr sz="16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Tree>
    <p:extLst>
      <p:ext uri="{BB962C8B-B14F-4D97-AF65-F5344CB8AC3E}">
        <p14:creationId xmlns:p14="http://schemas.microsoft.com/office/powerpoint/2010/main" val="1750512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Innehållssida bild upptill">
    <p:spTree>
      <p:nvGrpSpPr>
        <p:cNvPr id="1" name=""/>
        <p:cNvGrpSpPr/>
        <p:nvPr/>
      </p:nvGrpSpPr>
      <p:grpSpPr>
        <a:xfrm>
          <a:off x="0" y="0"/>
          <a:ext cx="0" cy="0"/>
          <a:chOff x="0" y="0"/>
          <a:chExt cx="0" cy="0"/>
        </a:xfrm>
      </p:grpSpPr>
      <p:sp>
        <p:nvSpPr>
          <p:cNvPr id="3" name="Platshållare för bild 2"/>
          <p:cNvSpPr>
            <a:spLocks noGrp="1"/>
          </p:cNvSpPr>
          <p:nvPr>
            <p:ph type="pic" idx="1" hasCustomPrompt="1"/>
          </p:nvPr>
        </p:nvSpPr>
        <p:spPr>
          <a:xfrm>
            <a:off x="0" y="-1"/>
            <a:ext cx="9144000" cy="2250831"/>
          </a:xfrm>
          <a:solidFill>
            <a:schemeClr val="accent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här för att lägga till bild</a:t>
            </a:r>
          </a:p>
        </p:txBody>
      </p:sp>
      <p:sp>
        <p:nvSpPr>
          <p:cNvPr id="5" name="Rubrik 1"/>
          <p:cNvSpPr>
            <a:spLocks noGrp="1"/>
          </p:cNvSpPr>
          <p:nvPr>
            <p:ph type="title"/>
          </p:nvPr>
        </p:nvSpPr>
        <p:spPr>
          <a:xfrm>
            <a:off x="518746" y="2187779"/>
            <a:ext cx="8229600" cy="1143000"/>
          </a:xfrm>
        </p:spPr>
        <p:txBody>
          <a:bodyPr/>
          <a:lstStyle/>
          <a:p>
            <a:r>
              <a:rPr lang="sv-SE"/>
              <a:t>Klicka här för att ändra mall för rubrikformat</a:t>
            </a:r>
            <a:endParaRPr lang="sv-SE" dirty="0"/>
          </a:p>
        </p:txBody>
      </p:sp>
      <p:sp>
        <p:nvSpPr>
          <p:cNvPr id="9" name="Platshållare för text 8"/>
          <p:cNvSpPr>
            <a:spLocks noGrp="1"/>
          </p:cNvSpPr>
          <p:nvPr>
            <p:ph type="body" sz="quarter" idx="10" hasCustomPrompt="1"/>
          </p:nvPr>
        </p:nvSpPr>
        <p:spPr>
          <a:xfrm>
            <a:off x="518746" y="3331308"/>
            <a:ext cx="8229600" cy="2251808"/>
          </a:xfrm>
        </p:spPr>
        <p:txBody>
          <a:bodyPr/>
          <a:lstStyle>
            <a:lvl1pPr marL="342900" indent="-342900">
              <a:buClrTx/>
              <a:buSzPct val="125000"/>
              <a:buFont typeface="Arial" panose="020B0604020202020204" pitchFamily="34" charset="0"/>
              <a:buChar char="•"/>
              <a:defRPr sz="2800"/>
            </a:lvl1pPr>
          </a:lstStyle>
          <a:p>
            <a:pPr marL="0" indent="0">
              <a:buClr>
                <a:schemeClr val="tx2"/>
              </a:buClr>
              <a:buSzPct val="125000"/>
              <a:buNone/>
            </a:pPr>
            <a:r>
              <a:rPr lang="sv-SE" sz="2400" dirty="0"/>
              <a:t>Skriv din text här</a:t>
            </a:r>
          </a:p>
          <a:p>
            <a:pPr lvl="0"/>
            <a:endParaRPr lang="sv-SE" dirty="0"/>
          </a:p>
        </p:txBody>
      </p:sp>
    </p:spTree>
    <p:extLst>
      <p:ext uri="{BB962C8B-B14F-4D97-AF65-F5344CB8AC3E}">
        <p14:creationId xmlns:p14="http://schemas.microsoft.com/office/powerpoint/2010/main" val="716391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Punktlista två kolumner">
    <p:spTree>
      <p:nvGrpSpPr>
        <p:cNvPr id="1" name=""/>
        <p:cNvGrpSpPr/>
        <p:nvPr/>
      </p:nvGrpSpPr>
      <p:grpSpPr>
        <a:xfrm>
          <a:off x="0" y="0"/>
          <a:ext cx="0" cy="0"/>
          <a:chOff x="0" y="0"/>
          <a:chExt cx="0" cy="0"/>
        </a:xfrm>
      </p:grpSpPr>
      <p:sp>
        <p:nvSpPr>
          <p:cNvPr id="5" name="Rubrik 1"/>
          <p:cNvSpPr>
            <a:spLocks noGrp="1"/>
          </p:cNvSpPr>
          <p:nvPr>
            <p:ph type="title"/>
          </p:nvPr>
        </p:nvSpPr>
        <p:spPr>
          <a:xfrm>
            <a:off x="533401" y="305446"/>
            <a:ext cx="8229600" cy="1143000"/>
          </a:xfrm>
        </p:spPr>
        <p:txBody>
          <a:bodyPr/>
          <a:lstStyle/>
          <a:p>
            <a:r>
              <a:rPr lang="sv-SE"/>
              <a:t>Klicka här för att ändra mall för rubrikformat</a:t>
            </a:r>
            <a:endParaRPr lang="sv-SE" dirty="0"/>
          </a:p>
        </p:txBody>
      </p:sp>
      <p:sp>
        <p:nvSpPr>
          <p:cNvPr id="4" name="Platshållare för text 3"/>
          <p:cNvSpPr>
            <a:spLocks noGrp="1"/>
          </p:cNvSpPr>
          <p:nvPr>
            <p:ph type="body" sz="quarter" idx="10" hasCustomPrompt="1"/>
          </p:nvPr>
        </p:nvSpPr>
        <p:spPr>
          <a:xfrm>
            <a:off x="533401" y="1468684"/>
            <a:ext cx="3713284" cy="4949825"/>
          </a:xfrm>
        </p:spPr>
        <p:txBody>
          <a:bodyPr>
            <a:normAutofit/>
          </a:bodyPr>
          <a:lstStyle>
            <a:lvl1pPr>
              <a:buClrTx/>
              <a:defRPr sz="2400" baseline="0"/>
            </a:lvl1pPr>
            <a:lvl2pPr marL="742950" indent="-285750">
              <a:buFont typeface="Courier New" panose="02070309020205020404" pitchFamily="49" charset="0"/>
              <a:buChar char="o"/>
              <a:defRPr sz="2000"/>
            </a:lvl2pPr>
          </a:lstStyle>
          <a:p>
            <a:pPr lvl="0"/>
            <a:r>
              <a:rPr lang="sv-SE" dirty="0"/>
              <a:t>Här kan du göra</a:t>
            </a:r>
          </a:p>
          <a:p>
            <a:pPr lvl="0"/>
            <a:r>
              <a:rPr lang="sv-SE" dirty="0"/>
              <a:t>en punktlista </a:t>
            </a:r>
          </a:p>
          <a:p>
            <a:pPr lvl="1"/>
            <a:r>
              <a:rPr lang="sv-SE" dirty="0"/>
              <a:t>Med flera nivåer</a:t>
            </a:r>
          </a:p>
        </p:txBody>
      </p:sp>
      <p:sp>
        <p:nvSpPr>
          <p:cNvPr id="8" name="Platshållare för text 3"/>
          <p:cNvSpPr>
            <a:spLocks noGrp="1"/>
          </p:cNvSpPr>
          <p:nvPr>
            <p:ph type="body" sz="quarter" idx="11" hasCustomPrompt="1"/>
          </p:nvPr>
        </p:nvSpPr>
        <p:spPr>
          <a:xfrm>
            <a:off x="4941277" y="1468684"/>
            <a:ext cx="3821723" cy="4114431"/>
          </a:xfrm>
        </p:spPr>
        <p:txBody>
          <a:bodyPr>
            <a:normAutofit/>
          </a:bodyPr>
          <a:lstStyle>
            <a:lvl1pPr>
              <a:buClrTx/>
              <a:defRPr sz="2400" baseline="0"/>
            </a:lvl1pPr>
            <a:lvl2pPr marL="742950" indent="-285750">
              <a:buFont typeface="Courier New" panose="02070309020205020404" pitchFamily="49" charset="0"/>
              <a:buChar char="o"/>
              <a:defRPr sz="2000"/>
            </a:lvl2pPr>
          </a:lstStyle>
          <a:p>
            <a:pPr lvl="0"/>
            <a:r>
              <a:rPr lang="sv-SE" dirty="0"/>
              <a:t>Här kan du göra</a:t>
            </a:r>
          </a:p>
          <a:p>
            <a:pPr lvl="0"/>
            <a:r>
              <a:rPr lang="sv-SE" dirty="0"/>
              <a:t>en punktlista </a:t>
            </a:r>
          </a:p>
          <a:p>
            <a:pPr lvl="1"/>
            <a:r>
              <a:rPr lang="sv-SE" dirty="0"/>
              <a:t>Med flera nivåer</a:t>
            </a:r>
          </a:p>
        </p:txBody>
      </p:sp>
    </p:spTree>
    <p:extLst>
      <p:ext uri="{BB962C8B-B14F-4D97-AF65-F5344CB8AC3E}">
        <p14:creationId xmlns:p14="http://schemas.microsoft.com/office/powerpoint/2010/main" val="2725674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lvl1pPr>
          </a:lstStyle>
          <a:p>
            <a:r>
              <a:rPr lang="sv-SE" dirty="0"/>
              <a:t>Här står en rubrik</a:t>
            </a:r>
          </a:p>
        </p:txBody>
      </p:sp>
      <p:sp>
        <p:nvSpPr>
          <p:cNvPr id="3" name="Platshållare för innehåll 2"/>
          <p:cNvSpPr>
            <a:spLocks noGrp="1"/>
          </p:cNvSpPr>
          <p:nvPr>
            <p:ph idx="1" hasCustomPrompt="1"/>
          </p:nvPr>
        </p:nvSpPr>
        <p:spPr/>
        <p:txBody>
          <a:bodyPr/>
          <a:lstStyle>
            <a:lvl1pPr marL="0" indent="0">
              <a:buNone/>
              <a:defRPr sz="2400"/>
            </a:lvl1pPr>
            <a:lvl2pPr>
              <a:defRPr sz="2000"/>
            </a:lvl2pPr>
          </a:lstStyle>
          <a:p>
            <a:pPr lvl="0"/>
            <a:r>
              <a:rPr lang="sv-SE" dirty="0"/>
              <a:t>Skriv din text här</a:t>
            </a:r>
          </a:p>
        </p:txBody>
      </p:sp>
    </p:spTree>
    <p:extLst>
      <p:ext uri="{BB962C8B-B14F-4D97-AF65-F5344CB8AC3E}">
        <p14:creationId xmlns:p14="http://schemas.microsoft.com/office/powerpoint/2010/main" val="1009217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6_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457200" y="1600200"/>
            <a:ext cx="4038600" cy="4525963"/>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4648200" y="1600200"/>
            <a:ext cx="4038600" cy="4525963"/>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277001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SWOT-analys">
    <p:spTree>
      <p:nvGrpSpPr>
        <p:cNvPr id="1" name=""/>
        <p:cNvGrpSpPr/>
        <p:nvPr/>
      </p:nvGrpSpPr>
      <p:grpSpPr>
        <a:xfrm>
          <a:off x="0" y="0"/>
          <a:ext cx="0" cy="0"/>
          <a:chOff x="0" y="0"/>
          <a:chExt cx="0" cy="0"/>
        </a:xfrm>
      </p:grpSpPr>
      <p:graphicFrame>
        <p:nvGraphicFramePr>
          <p:cNvPr id="14" name="Tabell 13"/>
          <p:cNvGraphicFramePr>
            <a:graphicFrameLocks noGrp="1"/>
          </p:cNvGraphicFramePr>
          <p:nvPr userDrawn="1">
            <p:extLst>
              <p:ext uri="{D42A27DB-BD31-4B8C-83A1-F6EECF244321}">
                <p14:modId xmlns:p14="http://schemas.microsoft.com/office/powerpoint/2010/main" val="1220344925"/>
              </p:ext>
            </p:extLst>
          </p:nvPr>
        </p:nvGraphicFramePr>
        <p:xfrm>
          <a:off x="293078" y="1887322"/>
          <a:ext cx="8557844" cy="3599077"/>
        </p:xfrm>
        <a:graphic>
          <a:graphicData uri="http://schemas.openxmlformats.org/drawingml/2006/table">
            <a:tbl>
              <a:tblPr firstRow="1" bandRow="1">
                <a:tableStyleId>{21E4AEA4-8DFA-4A89-87EB-49C32662AFE0}</a:tableStyleId>
              </a:tblPr>
              <a:tblGrid>
                <a:gridCol w="2139461">
                  <a:extLst>
                    <a:ext uri="{9D8B030D-6E8A-4147-A177-3AD203B41FA5}">
                      <a16:colId xmlns:a16="http://schemas.microsoft.com/office/drawing/2014/main" val="20000"/>
                    </a:ext>
                  </a:extLst>
                </a:gridCol>
                <a:gridCol w="2139461">
                  <a:extLst>
                    <a:ext uri="{9D8B030D-6E8A-4147-A177-3AD203B41FA5}">
                      <a16:colId xmlns:a16="http://schemas.microsoft.com/office/drawing/2014/main" val="20001"/>
                    </a:ext>
                  </a:extLst>
                </a:gridCol>
                <a:gridCol w="2139461">
                  <a:extLst>
                    <a:ext uri="{9D8B030D-6E8A-4147-A177-3AD203B41FA5}">
                      <a16:colId xmlns:a16="http://schemas.microsoft.com/office/drawing/2014/main" val="20002"/>
                    </a:ext>
                  </a:extLst>
                </a:gridCol>
                <a:gridCol w="2139461">
                  <a:extLst>
                    <a:ext uri="{9D8B030D-6E8A-4147-A177-3AD203B41FA5}">
                      <a16:colId xmlns:a16="http://schemas.microsoft.com/office/drawing/2014/main" val="20003"/>
                    </a:ext>
                  </a:extLst>
                </a:gridCol>
              </a:tblGrid>
              <a:tr h="3599077">
                <a:tc>
                  <a:txBody>
                    <a:bodyPr/>
                    <a:lstStyle/>
                    <a:p>
                      <a:endParaRPr lang="sv-SE" dirty="0"/>
                    </a:p>
                  </a:txBody>
                  <a:tcPr>
                    <a:solidFill>
                      <a:schemeClr val="bg2"/>
                    </a:solidFill>
                  </a:tcPr>
                </a:tc>
                <a:tc>
                  <a:txBody>
                    <a:bodyPr/>
                    <a:lstStyle/>
                    <a:p>
                      <a:endParaRPr lang="sv-SE" dirty="0"/>
                    </a:p>
                  </a:txBody>
                  <a:tcPr>
                    <a:solidFill>
                      <a:schemeClr val="bg2"/>
                    </a:solidFill>
                  </a:tcPr>
                </a:tc>
                <a:tc>
                  <a:txBody>
                    <a:bodyPr/>
                    <a:lstStyle/>
                    <a:p>
                      <a:endParaRPr lang="sv-SE" dirty="0"/>
                    </a:p>
                  </a:txBody>
                  <a:tcPr>
                    <a:solidFill>
                      <a:schemeClr val="bg2"/>
                    </a:solidFill>
                  </a:tcPr>
                </a:tc>
                <a:tc>
                  <a:txBody>
                    <a:bodyPr/>
                    <a:lstStyle/>
                    <a:p>
                      <a:endParaRPr lang="sv-SE" dirty="0"/>
                    </a:p>
                  </a:txBody>
                  <a:tcPr>
                    <a:solidFill>
                      <a:schemeClr val="bg2"/>
                    </a:solidFill>
                  </a:tcPr>
                </a:tc>
                <a:extLst>
                  <a:ext uri="{0D108BD9-81ED-4DB2-BD59-A6C34878D82A}">
                    <a16:rowId xmlns:a16="http://schemas.microsoft.com/office/drawing/2014/main" val="10000"/>
                  </a:ext>
                </a:extLst>
              </a:tr>
            </a:tbl>
          </a:graphicData>
        </a:graphic>
      </p:graphicFrame>
      <p:sp>
        <p:nvSpPr>
          <p:cNvPr id="4" name="Rubrik 1"/>
          <p:cNvSpPr>
            <a:spLocks noGrp="1"/>
          </p:cNvSpPr>
          <p:nvPr>
            <p:ph type="title" hasCustomPrompt="1"/>
          </p:nvPr>
        </p:nvSpPr>
        <p:spPr>
          <a:xfrm>
            <a:off x="457200" y="274638"/>
            <a:ext cx="8229600" cy="1143000"/>
          </a:xfrm>
        </p:spPr>
        <p:txBody>
          <a:bodyPr/>
          <a:lstStyle>
            <a:lvl1pPr>
              <a:defRPr/>
            </a:lvl1pPr>
          </a:lstStyle>
          <a:p>
            <a:r>
              <a:rPr lang="sv-SE" dirty="0" err="1"/>
              <a:t>SWOT</a:t>
            </a:r>
            <a:endParaRPr lang="sv-SE" dirty="0"/>
          </a:p>
        </p:txBody>
      </p:sp>
      <p:sp>
        <p:nvSpPr>
          <p:cNvPr id="6" name="Platshållare för text 5"/>
          <p:cNvSpPr>
            <a:spLocks noGrp="1"/>
          </p:cNvSpPr>
          <p:nvPr>
            <p:ph type="body" sz="quarter" idx="10" hasCustomPrompt="1"/>
          </p:nvPr>
        </p:nvSpPr>
        <p:spPr>
          <a:xfrm>
            <a:off x="318478" y="1979078"/>
            <a:ext cx="1990193" cy="3276000"/>
          </a:xfrm>
        </p:spPr>
        <p:txBody>
          <a:bodyPr>
            <a:normAutofit/>
          </a:bodyPr>
          <a:lstStyle>
            <a:lvl1pPr marL="0" indent="0">
              <a:buNone/>
              <a:defRPr sz="1400" baseline="0">
                <a:latin typeface="Garamond" panose="02020404030301010803" pitchFamily="18" charset="0"/>
              </a:defRPr>
            </a:lvl1pPr>
          </a:lstStyle>
          <a:p>
            <a:pPr lvl="0"/>
            <a:r>
              <a:rPr lang="sv-SE" dirty="0"/>
              <a:t>Skriv din text här</a:t>
            </a:r>
          </a:p>
        </p:txBody>
      </p:sp>
      <p:graphicFrame>
        <p:nvGraphicFramePr>
          <p:cNvPr id="10" name="Tabell 9"/>
          <p:cNvGraphicFramePr>
            <a:graphicFrameLocks noGrp="1"/>
          </p:cNvGraphicFramePr>
          <p:nvPr userDrawn="1">
            <p:extLst>
              <p:ext uri="{D42A27DB-BD31-4B8C-83A1-F6EECF244321}">
                <p14:modId xmlns:p14="http://schemas.microsoft.com/office/powerpoint/2010/main" val="2839685702"/>
              </p:ext>
            </p:extLst>
          </p:nvPr>
        </p:nvGraphicFramePr>
        <p:xfrm>
          <a:off x="293078" y="1515115"/>
          <a:ext cx="8557844" cy="402688"/>
        </p:xfrm>
        <a:graphic>
          <a:graphicData uri="http://schemas.openxmlformats.org/drawingml/2006/table">
            <a:tbl>
              <a:tblPr firstRow="1" bandRow="1">
                <a:tableStyleId>{5C22544A-7EE6-4342-B048-85BDC9FD1C3A}</a:tableStyleId>
              </a:tblPr>
              <a:tblGrid>
                <a:gridCol w="2139461">
                  <a:extLst>
                    <a:ext uri="{9D8B030D-6E8A-4147-A177-3AD203B41FA5}">
                      <a16:colId xmlns:a16="http://schemas.microsoft.com/office/drawing/2014/main" val="20000"/>
                    </a:ext>
                  </a:extLst>
                </a:gridCol>
                <a:gridCol w="2139461">
                  <a:extLst>
                    <a:ext uri="{9D8B030D-6E8A-4147-A177-3AD203B41FA5}">
                      <a16:colId xmlns:a16="http://schemas.microsoft.com/office/drawing/2014/main" val="20001"/>
                    </a:ext>
                  </a:extLst>
                </a:gridCol>
                <a:gridCol w="2139461">
                  <a:extLst>
                    <a:ext uri="{9D8B030D-6E8A-4147-A177-3AD203B41FA5}">
                      <a16:colId xmlns:a16="http://schemas.microsoft.com/office/drawing/2014/main" val="20002"/>
                    </a:ext>
                  </a:extLst>
                </a:gridCol>
                <a:gridCol w="2139461">
                  <a:extLst>
                    <a:ext uri="{9D8B030D-6E8A-4147-A177-3AD203B41FA5}">
                      <a16:colId xmlns:a16="http://schemas.microsoft.com/office/drawing/2014/main" val="20003"/>
                    </a:ext>
                  </a:extLst>
                </a:gridCol>
              </a:tblGrid>
              <a:tr h="289236">
                <a:tc>
                  <a:txBody>
                    <a:bodyPr/>
                    <a:lstStyle/>
                    <a:p>
                      <a:pPr algn="ctr"/>
                      <a:r>
                        <a:rPr lang="sv-SE" sz="1800" dirty="0"/>
                        <a:t>Styrkor</a:t>
                      </a:r>
                    </a:p>
                  </a:txBody>
                  <a:tcPr marL="128368" marR="128368" marT="64184" marB="64184">
                    <a:solidFill>
                      <a:schemeClr val="tx2"/>
                    </a:solidFill>
                  </a:tcPr>
                </a:tc>
                <a:tc>
                  <a:txBody>
                    <a:bodyPr/>
                    <a:lstStyle/>
                    <a:p>
                      <a:pPr algn="ctr"/>
                      <a:r>
                        <a:rPr lang="sv-SE" sz="1800" dirty="0"/>
                        <a:t>Svagheter</a:t>
                      </a:r>
                    </a:p>
                  </a:txBody>
                  <a:tcPr marL="128368" marR="128368" marT="64184" marB="64184">
                    <a:solidFill>
                      <a:schemeClr val="tx2"/>
                    </a:solidFill>
                  </a:tcPr>
                </a:tc>
                <a:tc>
                  <a:txBody>
                    <a:bodyPr/>
                    <a:lstStyle/>
                    <a:p>
                      <a:pPr algn="ctr"/>
                      <a:r>
                        <a:rPr lang="sv-SE" sz="1800" dirty="0"/>
                        <a:t>Möjligheter</a:t>
                      </a:r>
                    </a:p>
                  </a:txBody>
                  <a:tcPr marL="128368" marR="128368" marT="64184" marB="64184">
                    <a:solidFill>
                      <a:schemeClr val="tx2"/>
                    </a:solidFill>
                  </a:tcPr>
                </a:tc>
                <a:tc>
                  <a:txBody>
                    <a:bodyPr/>
                    <a:lstStyle/>
                    <a:p>
                      <a:pPr algn="ctr"/>
                      <a:r>
                        <a:rPr lang="sv-SE" sz="1800" dirty="0"/>
                        <a:t>Risker och hot</a:t>
                      </a:r>
                    </a:p>
                  </a:txBody>
                  <a:tcPr marL="128368" marR="128368" marT="64184" marB="64184">
                    <a:solidFill>
                      <a:schemeClr val="tx2"/>
                    </a:solidFill>
                  </a:tcPr>
                </a:tc>
                <a:extLst>
                  <a:ext uri="{0D108BD9-81ED-4DB2-BD59-A6C34878D82A}">
                    <a16:rowId xmlns:a16="http://schemas.microsoft.com/office/drawing/2014/main" val="10000"/>
                  </a:ext>
                </a:extLst>
              </a:tr>
            </a:tbl>
          </a:graphicData>
        </a:graphic>
      </p:graphicFrame>
      <p:sp>
        <p:nvSpPr>
          <p:cNvPr id="11" name="Platshållare för text 5"/>
          <p:cNvSpPr>
            <a:spLocks noGrp="1"/>
          </p:cNvSpPr>
          <p:nvPr>
            <p:ph type="body" sz="quarter" idx="11" hasCustomPrompt="1"/>
          </p:nvPr>
        </p:nvSpPr>
        <p:spPr>
          <a:xfrm>
            <a:off x="2434234" y="1979078"/>
            <a:ext cx="2008947" cy="3276000"/>
          </a:xfrm>
        </p:spPr>
        <p:txBody>
          <a:bodyPr>
            <a:normAutofit/>
          </a:bodyPr>
          <a:lstStyle>
            <a:lvl1pPr marL="0" marR="0" indent="0" algn="l" defTabSz="457200" rtl="0" eaLnBrk="1" fontAlgn="auto" latinLnBrk="0" hangingPunct="1">
              <a:lnSpc>
                <a:spcPct val="100000"/>
              </a:lnSpc>
              <a:spcBef>
                <a:spcPct val="20000"/>
              </a:spcBef>
              <a:spcAft>
                <a:spcPts val="0"/>
              </a:spcAft>
              <a:buClr>
                <a:schemeClr val="tx1"/>
              </a:buClr>
              <a:buSzPct val="125000"/>
              <a:buFont typeface="Arial"/>
              <a:buNone/>
              <a:tabLst/>
              <a:defRPr sz="1400" baseline="0">
                <a:latin typeface="Garamond" panose="02020404030301010803" pitchFamily="18" charset="0"/>
              </a:defRPr>
            </a:lvl1pPr>
          </a:lstStyle>
          <a:p>
            <a:pPr marL="0" marR="0" lvl="0" indent="0" algn="l" defTabSz="457200" rtl="0" eaLnBrk="1" fontAlgn="auto" latinLnBrk="0" hangingPunct="1">
              <a:lnSpc>
                <a:spcPct val="100000"/>
              </a:lnSpc>
              <a:spcBef>
                <a:spcPct val="20000"/>
              </a:spcBef>
              <a:spcAft>
                <a:spcPts val="0"/>
              </a:spcAft>
              <a:buClr>
                <a:schemeClr val="tx1"/>
              </a:buClr>
              <a:buSzPct val="125000"/>
              <a:buFont typeface="Arial"/>
              <a:buNone/>
              <a:tabLst/>
              <a:defRPr/>
            </a:pPr>
            <a:r>
              <a:rPr lang="sv-SE" dirty="0"/>
              <a:t>Skriv din text här</a:t>
            </a:r>
          </a:p>
          <a:p>
            <a:pPr lvl="0"/>
            <a:endParaRPr lang="sv-SE" dirty="0"/>
          </a:p>
        </p:txBody>
      </p:sp>
      <p:sp>
        <p:nvSpPr>
          <p:cNvPr id="12" name="Platshållare för text 5"/>
          <p:cNvSpPr>
            <a:spLocks noGrp="1"/>
          </p:cNvSpPr>
          <p:nvPr>
            <p:ph type="body" sz="quarter" idx="12" hasCustomPrompt="1"/>
          </p:nvPr>
        </p:nvSpPr>
        <p:spPr>
          <a:xfrm>
            <a:off x="4568744" y="1976961"/>
            <a:ext cx="2008947" cy="3276000"/>
          </a:xfrm>
        </p:spPr>
        <p:txBody>
          <a:bodyPr>
            <a:normAutofit/>
          </a:bodyPr>
          <a:lstStyle>
            <a:lvl1pPr marL="0" marR="0" indent="0" algn="l" defTabSz="457200" rtl="0" eaLnBrk="1" fontAlgn="auto" latinLnBrk="0" hangingPunct="1">
              <a:lnSpc>
                <a:spcPct val="100000"/>
              </a:lnSpc>
              <a:spcBef>
                <a:spcPct val="20000"/>
              </a:spcBef>
              <a:spcAft>
                <a:spcPts val="0"/>
              </a:spcAft>
              <a:buClr>
                <a:schemeClr val="tx1"/>
              </a:buClr>
              <a:buSzPct val="125000"/>
              <a:buFont typeface="Arial"/>
              <a:buNone/>
              <a:tabLst/>
              <a:defRPr sz="1400" baseline="0">
                <a:latin typeface="Garamond" panose="02020404030301010803" pitchFamily="18" charset="0"/>
              </a:defRPr>
            </a:lvl1pPr>
          </a:lstStyle>
          <a:p>
            <a:pPr marL="0" marR="0" lvl="0" indent="0" algn="l" defTabSz="457200" rtl="0" eaLnBrk="1" fontAlgn="auto" latinLnBrk="0" hangingPunct="1">
              <a:lnSpc>
                <a:spcPct val="100000"/>
              </a:lnSpc>
              <a:spcBef>
                <a:spcPct val="20000"/>
              </a:spcBef>
              <a:spcAft>
                <a:spcPts val="0"/>
              </a:spcAft>
              <a:buClr>
                <a:schemeClr val="tx1"/>
              </a:buClr>
              <a:buSzPct val="125000"/>
              <a:buFont typeface="Arial"/>
              <a:buNone/>
              <a:tabLst/>
              <a:defRPr/>
            </a:pPr>
            <a:r>
              <a:rPr lang="sv-SE" dirty="0"/>
              <a:t>Skriv din text här</a:t>
            </a:r>
          </a:p>
        </p:txBody>
      </p:sp>
      <p:sp>
        <p:nvSpPr>
          <p:cNvPr id="13" name="Platshållare för text 5"/>
          <p:cNvSpPr>
            <a:spLocks noGrp="1"/>
          </p:cNvSpPr>
          <p:nvPr>
            <p:ph type="body" sz="quarter" idx="13" hasCustomPrompt="1"/>
          </p:nvPr>
        </p:nvSpPr>
        <p:spPr>
          <a:xfrm>
            <a:off x="6703254" y="1979078"/>
            <a:ext cx="2008947" cy="3276000"/>
          </a:xfrm>
        </p:spPr>
        <p:txBody>
          <a:bodyPr>
            <a:normAutofit/>
          </a:bodyPr>
          <a:lstStyle>
            <a:lvl1pPr marL="0" marR="0" indent="0" algn="l" defTabSz="457200" rtl="0" eaLnBrk="1" fontAlgn="auto" latinLnBrk="0" hangingPunct="1">
              <a:lnSpc>
                <a:spcPct val="100000"/>
              </a:lnSpc>
              <a:spcBef>
                <a:spcPct val="20000"/>
              </a:spcBef>
              <a:spcAft>
                <a:spcPts val="0"/>
              </a:spcAft>
              <a:buClr>
                <a:schemeClr val="tx1"/>
              </a:buClr>
              <a:buSzPct val="125000"/>
              <a:buFont typeface="Arial"/>
              <a:buNone/>
              <a:tabLst/>
              <a:defRPr sz="1400" baseline="0">
                <a:latin typeface="Garamond" panose="02020404030301010803" pitchFamily="18" charset="0"/>
              </a:defRPr>
            </a:lvl1pPr>
          </a:lstStyle>
          <a:p>
            <a:pPr marL="0" marR="0" lvl="0" indent="0" algn="l" defTabSz="457200" rtl="0" eaLnBrk="1" fontAlgn="auto" latinLnBrk="0" hangingPunct="1">
              <a:lnSpc>
                <a:spcPct val="100000"/>
              </a:lnSpc>
              <a:spcBef>
                <a:spcPct val="20000"/>
              </a:spcBef>
              <a:spcAft>
                <a:spcPts val="0"/>
              </a:spcAft>
              <a:buClr>
                <a:schemeClr val="tx1"/>
              </a:buClr>
              <a:buSzPct val="125000"/>
              <a:buFont typeface="Arial"/>
              <a:buNone/>
              <a:tabLst/>
              <a:defRPr/>
            </a:pPr>
            <a:r>
              <a:rPr lang="sv-SE" dirty="0"/>
              <a:t>Skriv din text här</a:t>
            </a:r>
          </a:p>
        </p:txBody>
      </p:sp>
    </p:spTree>
    <p:extLst>
      <p:ext uri="{BB962C8B-B14F-4D97-AF65-F5344CB8AC3E}">
        <p14:creationId xmlns:p14="http://schemas.microsoft.com/office/powerpoint/2010/main" val="3887731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8_Baksida">
    <p:spTree>
      <p:nvGrpSpPr>
        <p:cNvPr id="1" name=""/>
        <p:cNvGrpSpPr/>
        <p:nvPr/>
      </p:nvGrpSpPr>
      <p:grpSpPr>
        <a:xfrm>
          <a:off x="0" y="0"/>
          <a:ext cx="0" cy="0"/>
          <a:chOff x="0" y="0"/>
          <a:chExt cx="0" cy="0"/>
        </a:xfrm>
      </p:grpSpPr>
      <p:sp>
        <p:nvSpPr>
          <p:cNvPr id="2" name="Rektangel 1"/>
          <p:cNvSpPr/>
          <p:nvPr userDrawn="1"/>
        </p:nvSpPr>
        <p:spPr>
          <a:xfrm>
            <a:off x="0" y="5168652"/>
            <a:ext cx="9144000" cy="178606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3" name="Rektangel 2"/>
          <p:cNvSpPr/>
          <p:nvPr userDrawn="1"/>
        </p:nvSpPr>
        <p:spPr>
          <a:xfrm>
            <a:off x="0" y="0"/>
            <a:ext cx="9144000" cy="5168652"/>
          </a:xfrm>
          <a:prstGeom prst="rect">
            <a:avLst/>
          </a:prstGeom>
          <a:solidFill>
            <a:srgbClr val="0A4C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pic>
        <p:nvPicPr>
          <p:cNvPr id="4" name="Bildobjekt 3" descr="soderkoping_cmyk.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69347" y="5419462"/>
            <a:ext cx="1361344" cy="909776"/>
          </a:xfrm>
          <a:prstGeom prst="rect">
            <a:avLst/>
          </a:prstGeom>
        </p:spPr>
      </p:pic>
    </p:spTree>
    <p:extLst>
      <p:ext uri="{BB962C8B-B14F-4D97-AF65-F5344CB8AC3E}">
        <p14:creationId xmlns:p14="http://schemas.microsoft.com/office/powerpoint/2010/main" val="4247076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dirty="0"/>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8" name="Bildobjekt 7" descr="original_soderkoping_dekor_cmyk.eps"/>
          <p:cNvPicPr>
            <a:picLocks/>
          </p:cNvPicPr>
          <p:nvPr userDrawn="1"/>
        </p:nvPicPr>
        <p:blipFill>
          <a:blip r:embed="rId9">
            <a:extLst>
              <a:ext uri="{28A0092B-C50C-407E-A947-70E740481C1C}">
                <a14:useLocalDpi xmlns:a14="http://schemas.microsoft.com/office/drawing/2010/main" val="0"/>
              </a:ext>
            </a:extLst>
          </a:blip>
          <a:stretch>
            <a:fillRect/>
          </a:stretch>
        </p:blipFill>
        <p:spPr>
          <a:xfrm>
            <a:off x="0" y="6555160"/>
            <a:ext cx="9160709" cy="324000"/>
          </a:xfrm>
          <a:prstGeom prst="rect">
            <a:avLst/>
          </a:prstGeom>
        </p:spPr>
      </p:pic>
      <p:pic>
        <p:nvPicPr>
          <p:cNvPr id="9" name="Bildobjekt 8" descr="soderkoping_cmyk.eps"/>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668344" y="5700571"/>
            <a:ext cx="1052150" cy="703144"/>
          </a:xfrm>
          <a:prstGeom prst="rect">
            <a:avLst/>
          </a:prstGeom>
        </p:spPr>
      </p:pic>
    </p:spTree>
    <p:extLst>
      <p:ext uri="{BB962C8B-B14F-4D97-AF65-F5344CB8AC3E}">
        <p14:creationId xmlns:p14="http://schemas.microsoft.com/office/powerpoint/2010/main" val="3240355247"/>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60" r:id="rId3"/>
    <p:sldLayoutId id="2147483650" r:id="rId4"/>
    <p:sldLayoutId id="2147483652" r:id="rId5"/>
    <p:sldLayoutId id="2147483664" r:id="rId6"/>
    <p:sldLayoutId id="2147483655" r:id="rId7"/>
  </p:sldLayoutIdLst>
  <p:txStyles>
    <p:titleStyle>
      <a:lvl1pPr algn="l" defTabSz="457200" rtl="0" eaLnBrk="1" latinLnBrk="0" hangingPunct="1">
        <a:spcBef>
          <a:spcPct val="0"/>
        </a:spcBef>
        <a:buNone/>
        <a:defRPr sz="3600" b="1" kern="1200">
          <a:solidFill>
            <a:schemeClr val="tx1"/>
          </a:solidFill>
          <a:latin typeface="+mj-lt"/>
          <a:ea typeface="+mj-ea"/>
          <a:cs typeface="+mj-cs"/>
        </a:defRPr>
      </a:lvl1pPr>
    </p:titleStyle>
    <p:bodyStyle>
      <a:lvl1pPr marL="342900" indent="-342900" algn="l" defTabSz="457200" rtl="0" eaLnBrk="1" latinLnBrk="0" hangingPunct="1">
        <a:spcBef>
          <a:spcPct val="20000"/>
        </a:spcBef>
        <a:buClr>
          <a:schemeClr val="tx1"/>
        </a:buClr>
        <a:buSzPct val="125000"/>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chemeClr val="tx1"/>
        </a:buClr>
        <a:buFont typeface="Courier New"/>
        <a:buChar char="o"/>
        <a:defRPr sz="2000" kern="1200">
          <a:solidFill>
            <a:schemeClr val="tx1"/>
          </a:solidFill>
          <a:latin typeface="+mn-lt"/>
          <a:ea typeface="+mn-ea"/>
          <a:cs typeface="+mn-cs"/>
        </a:defRPr>
      </a:lvl2pPr>
      <a:lvl3pPr marL="1143000" indent="-228600" algn="l" defTabSz="457200" rtl="0" eaLnBrk="1" latinLnBrk="0" hangingPunct="1">
        <a:spcBef>
          <a:spcPct val="20000"/>
        </a:spcBef>
        <a:buClr>
          <a:schemeClr val="tx1"/>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chemeClr val="tx1"/>
        </a:buClr>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chemeClr val="tx1"/>
        </a:buClr>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hyperlink" Target="https://www.folkhalsomyndigheten.se/contentassets/a8551147a74e453f9bcab8878238606b/arbetsledare-chef-vard-omsorg-varmeboljor.pdf"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folkhalsomyndigheten.se/contentassets/79d4ed0be8e6495580b6e36b853637dc/hantera-varmeboljor-information-om-risker-och-praktiska-rad-till-personal-inom-vard-och-omsorg.pdf" TargetMode="External"/><Relationship Id="rId2" Type="http://schemas.openxmlformats.org/officeDocument/2006/relationships/hyperlink" Target="https://e-utbildningar.folkhalsomyndigheten.se/ng/core-ng/#/mycourses/elearning/34/4073" TargetMode="External"/><Relationship Id="rId1" Type="http://schemas.openxmlformats.org/officeDocument/2006/relationships/slideLayout" Target="../slideLayouts/slideLayout4.xml"/><Relationship Id="rId5" Type="http://schemas.openxmlformats.org/officeDocument/2006/relationships/hyperlink" Target="https://ledsys.lio.se/Document/Document?DocumentNumber=57968" TargetMode="External"/><Relationship Id="rId4" Type="http://schemas.openxmlformats.org/officeDocument/2006/relationships/hyperlink" Target="https://www.folkhalsomyndigheten.se/publikationer-och-material/publikationsarkiv/r/rad-vid-varmeboljor-till-personal-inom-vard-och-omsorg" TargetMode="External"/></Relationships>
</file>

<file path=ppt/slides/_rels/slide6.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hyperlink" Target="https://www.folkhalsomyndigheten.se/contentassets/e5fb7ac1a3c2434e80d49f050eaf1a16/rad-varmeboljor-sarskilda-rad-lakare-sjukskoterskor-legitimerad-personal.pdf"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hyperlink" Target="https://www.folkhalsomyndigheten.se/contentassets/f763de7c94d74a2882285e94d094ff17/rad-vid-varmeboljor-till-dig-dina-vanner-och-anhoriga.pdf"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hyperlink" Target="https://www.folkhalsomyndigheten.se/smittskydd-beredskap/krisberedskap/varmeboljor/bildbank-varmeboljor/" TargetMode="External"/><Relationship Id="rId3" Type="http://schemas.openxmlformats.org/officeDocument/2006/relationships/hyperlink" Target="https://www.folkhalsomyndigheten.se/publikationer-och-material/publikationsarkiv/r/rad-vid-varmeboljor-till-personal-inom-vard-och-omsorg" TargetMode="External"/><Relationship Id="rId7" Type="http://schemas.openxmlformats.org/officeDocument/2006/relationships/hyperlink" Target="https://www.folkhalsomyndigheten.se/contentassets/79d4ed0be8e6495580b6e36b853637dc/hantera-varmeboljor-information-om-risker-och-praktiska-rad-till-personal-inom-vard-och-omsorg.pdf" TargetMode="External"/><Relationship Id="rId2" Type="http://schemas.openxmlformats.org/officeDocument/2006/relationships/hyperlink" Target="https://www.folkhalsomyndigheten.se/publikationer-och-material/publikationsarkiv/r/rad-vid-varmeboljor-sarskilda-rad-till-lakare-sjukskoterskor-och-annan-legitimerad-personal/" TargetMode="External"/><Relationship Id="rId1" Type="http://schemas.openxmlformats.org/officeDocument/2006/relationships/slideLayout" Target="../slideLayouts/slideLayout4.xml"/><Relationship Id="rId6" Type="http://schemas.openxmlformats.org/officeDocument/2006/relationships/hyperlink" Target="https://www.folkhalsomyndigheten.se/smittskydd-beredskap/krisberedskap/varmeboljor" TargetMode="External"/><Relationship Id="rId11" Type="http://schemas.openxmlformats.org/officeDocument/2006/relationships/hyperlink" Target="https://www.av.se/inomhusmiljo/temperatur-och-klimat/" TargetMode="External"/><Relationship Id="rId5" Type="http://schemas.openxmlformats.org/officeDocument/2006/relationships/hyperlink" Target="https://www.folkhalsomyndigheten.se/publikationer-och-material/publikationsarkiv/h/halsoeffekter-av-varmeboljor/" TargetMode="External"/><Relationship Id="rId10" Type="http://schemas.openxmlformats.org/officeDocument/2006/relationships/hyperlink" Target="https://ledsys.lio.se/Document/Document?DocumentNumber=57968" TargetMode="External"/><Relationship Id="rId4" Type="http://schemas.openxmlformats.org/officeDocument/2006/relationships/hyperlink" Target="https://e-utbildningar.folkhalsomyndigheten.se/ng/core-ng/#/mycourses/elearning/34/4073" TargetMode="External"/><Relationship Id="rId9" Type="http://schemas.openxmlformats.org/officeDocument/2006/relationships/hyperlink" Target="https://www.folkhalsomyndigheten.se/publikationer-och-material/publikationsarkiv/h/halsokonsekvenser-av-klimatforandring-i-sverige-en-risk-och-sarbarhetsanaly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bild 3"/>
          <p:cNvPicPr>
            <a:picLocks noGrp="1" noChangeAspect="1"/>
          </p:cNvPicPr>
          <p:nvPr>
            <p:ph type="pic" idx="1"/>
          </p:nvPr>
        </p:nvPicPr>
        <p:blipFill>
          <a:blip r:embed="rId3">
            <a:extLst>
              <a:ext uri="{28A0092B-C50C-407E-A947-70E740481C1C}">
                <a14:useLocalDpi xmlns:a14="http://schemas.microsoft.com/office/drawing/2010/main" val="0"/>
              </a:ext>
            </a:extLst>
          </a:blip>
          <a:srcRect/>
          <a:stretch>
            <a:fillRect/>
          </a:stretch>
        </p:blipFill>
        <p:spPr>
          <a:xfrm>
            <a:off x="0" y="0"/>
            <a:ext cx="9144000" cy="5558047"/>
          </a:xfrm>
        </p:spPr>
      </p:pic>
      <p:sp>
        <p:nvSpPr>
          <p:cNvPr id="7" name="Rubrik 6"/>
          <p:cNvSpPr>
            <a:spLocks noGrp="1"/>
          </p:cNvSpPr>
          <p:nvPr>
            <p:ph type="title"/>
          </p:nvPr>
        </p:nvSpPr>
        <p:spPr>
          <a:xfrm>
            <a:off x="733221" y="568014"/>
            <a:ext cx="7486952" cy="2646313"/>
          </a:xfrm>
        </p:spPr>
        <p:txBody>
          <a:bodyPr/>
          <a:lstStyle/>
          <a:p>
            <a:r>
              <a:rPr lang="sv-SE" sz="4800" dirty="0">
                <a:effectLst/>
              </a:rPr>
              <a:t>Handlingsplan vid värmebölja</a:t>
            </a:r>
            <a:br>
              <a:rPr lang="sv-SE" sz="4800" dirty="0">
                <a:effectLst/>
              </a:rPr>
            </a:br>
            <a:r>
              <a:rPr lang="sv-SE" sz="4800" dirty="0">
                <a:effectLst/>
              </a:rPr>
              <a:t>Söderköping </a:t>
            </a:r>
            <a:r>
              <a:rPr lang="sv-SE" sz="4800">
                <a:effectLst/>
              </a:rPr>
              <a:t>sommaren 2026</a:t>
            </a:r>
            <a:br>
              <a:rPr lang="sv-SE" sz="4800" dirty="0">
                <a:effectLst/>
              </a:rPr>
            </a:br>
            <a:r>
              <a:rPr lang="sv-SE" sz="1200">
                <a:effectLst/>
              </a:rPr>
              <a:t>Åsa Dahlholm, </a:t>
            </a:r>
            <a:r>
              <a:rPr lang="sv-SE" sz="1200" dirty="0">
                <a:effectLst/>
              </a:rPr>
              <a:t>MAS</a:t>
            </a:r>
            <a:r>
              <a:rPr lang="sv-SE" sz="1200">
                <a:effectLst/>
              </a:rPr>
              <a:t>, 2026-04-20</a:t>
            </a:r>
            <a:endParaRPr lang="sv-SE" sz="1200" dirty="0">
              <a:effectLst/>
            </a:endParaRPr>
          </a:p>
        </p:txBody>
      </p:sp>
      <p:sp>
        <p:nvSpPr>
          <p:cNvPr id="8" name="Rubrik 6"/>
          <p:cNvSpPr txBox="1">
            <a:spLocks/>
          </p:cNvSpPr>
          <p:nvPr/>
        </p:nvSpPr>
        <p:spPr>
          <a:xfrm>
            <a:off x="847121" y="1008704"/>
            <a:ext cx="3930151" cy="2646313"/>
          </a:xfrm>
          <a:prstGeom prst="rect">
            <a:avLst/>
          </a:prstGeom>
        </p:spPr>
        <p:txBody>
          <a:bodyPr vert="horz" lIns="0" tIns="0" rIns="0" bIns="0" rtlCol="0" anchor="t" anchorCtr="0">
            <a:noAutofit/>
          </a:bodyPr>
          <a:lstStyle>
            <a:lvl1pPr algn="l" defTabSz="457200" rtl="0" eaLnBrk="1" latinLnBrk="0" hangingPunct="1">
              <a:spcBef>
                <a:spcPct val="0"/>
              </a:spcBef>
              <a:buNone/>
              <a:defRPr sz="3600" b="1" kern="1200">
                <a:solidFill>
                  <a:schemeClr val="bg1"/>
                </a:solidFill>
                <a:effectLst>
                  <a:outerShdw blurRad="38100" dist="25400" dir="2700000" algn="tl" rotWithShape="0">
                    <a:srgbClr val="000000">
                      <a:alpha val="43000"/>
                    </a:srgbClr>
                  </a:outerShdw>
                </a:effectLst>
                <a:latin typeface="+mj-lt"/>
                <a:ea typeface="+mj-ea"/>
                <a:cs typeface="+mj-cs"/>
              </a:defRPr>
            </a:lvl1pPr>
          </a:lstStyle>
          <a:p>
            <a:endParaRPr lang="sv-SE" sz="4800" dirty="0"/>
          </a:p>
        </p:txBody>
      </p:sp>
      <p:pic>
        <p:nvPicPr>
          <p:cNvPr id="5" name="Bildobjekt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8057" y="4079359"/>
            <a:ext cx="2546167" cy="2103212"/>
          </a:xfrm>
          <a:prstGeom prst="rect">
            <a:avLst/>
          </a:prstGeom>
        </p:spPr>
      </p:pic>
    </p:spTree>
    <p:extLst>
      <p:ext uri="{BB962C8B-B14F-4D97-AF65-F5344CB8AC3E}">
        <p14:creationId xmlns:p14="http://schemas.microsoft.com/office/powerpoint/2010/main" val="112202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2712879" y="6427177"/>
            <a:ext cx="3710354" cy="430887"/>
          </a:xfrm>
          <a:prstGeom prst="rect">
            <a:avLst/>
          </a:prstGeom>
          <a:noFill/>
        </p:spPr>
        <p:txBody>
          <a:bodyPr wrap="square" rtlCol="0">
            <a:spAutoFit/>
          </a:bodyPr>
          <a:lstStyle/>
          <a:p>
            <a:pPr algn="ctr"/>
            <a:r>
              <a:rPr lang="sv-SE" sz="1050" dirty="0"/>
              <a:t>Söderköpings kommun</a:t>
            </a:r>
          </a:p>
          <a:p>
            <a:pPr algn="ctr"/>
            <a:r>
              <a:rPr lang="sv-SE" sz="1050" dirty="0"/>
              <a:t>614</a:t>
            </a:r>
            <a:r>
              <a:rPr lang="sv-SE" sz="1050" baseline="0" dirty="0"/>
              <a:t> 80 Söderköping</a:t>
            </a:r>
            <a:endParaRPr lang="sv-SE" sz="1050" dirty="0"/>
          </a:p>
        </p:txBody>
      </p:sp>
    </p:spTree>
    <p:extLst>
      <p:ext uri="{BB962C8B-B14F-4D97-AF65-F5344CB8AC3E}">
        <p14:creationId xmlns:p14="http://schemas.microsoft.com/office/powerpoint/2010/main" val="952033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3BE8B1-083F-4E05-B17A-B0935E824B5E}"/>
              </a:ext>
            </a:extLst>
          </p:cNvPr>
          <p:cNvSpPr>
            <a:spLocks noGrp="1"/>
          </p:cNvSpPr>
          <p:nvPr>
            <p:ph type="title"/>
          </p:nvPr>
        </p:nvSpPr>
        <p:spPr/>
        <p:txBody>
          <a:bodyPr/>
          <a:lstStyle/>
          <a:p>
            <a:r>
              <a:rPr lang="sv-SE" dirty="0"/>
              <a:t>Larmkedja för varning</a:t>
            </a:r>
          </a:p>
        </p:txBody>
      </p:sp>
      <p:pic>
        <p:nvPicPr>
          <p:cNvPr id="7" name="Platshållare för innehåll 6">
            <a:extLst>
              <a:ext uri="{FF2B5EF4-FFF2-40B4-BE49-F238E27FC236}">
                <a16:creationId xmlns:a16="http://schemas.microsoft.com/office/drawing/2014/main" id="{4AB7C586-EB18-49C0-BE4F-B37DCADF2F3F}"/>
              </a:ext>
            </a:extLst>
          </p:cNvPr>
          <p:cNvPicPr>
            <a:picLocks noGrp="1" noChangeAspect="1"/>
          </p:cNvPicPr>
          <p:nvPr>
            <p:ph idx="1"/>
          </p:nvPr>
        </p:nvPicPr>
        <p:blipFill>
          <a:blip r:embed="rId3"/>
          <a:stretch>
            <a:fillRect/>
          </a:stretch>
        </p:blipFill>
        <p:spPr>
          <a:xfrm>
            <a:off x="688933" y="1136270"/>
            <a:ext cx="7105508" cy="4989893"/>
          </a:xfrm>
          <a:prstGeom prst="rect">
            <a:avLst/>
          </a:prstGeom>
        </p:spPr>
      </p:pic>
    </p:spTree>
    <p:extLst>
      <p:ext uri="{BB962C8B-B14F-4D97-AF65-F5344CB8AC3E}">
        <p14:creationId xmlns:p14="http://schemas.microsoft.com/office/powerpoint/2010/main" val="541571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621978C-2BC2-435F-BDC7-89ECB178FF56}"/>
              </a:ext>
            </a:extLst>
          </p:cNvPr>
          <p:cNvSpPr>
            <a:spLocks noGrp="1"/>
          </p:cNvSpPr>
          <p:nvPr>
            <p:ph type="title"/>
          </p:nvPr>
        </p:nvSpPr>
        <p:spPr/>
        <p:txBody>
          <a:bodyPr/>
          <a:lstStyle/>
          <a:p>
            <a:r>
              <a:rPr lang="sv-SE"/>
              <a:t>Årshjul</a:t>
            </a:r>
          </a:p>
        </p:txBody>
      </p:sp>
      <p:sp>
        <p:nvSpPr>
          <p:cNvPr id="3" name="Platshållare för innehåll 2">
            <a:extLst>
              <a:ext uri="{FF2B5EF4-FFF2-40B4-BE49-F238E27FC236}">
                <a16:creationId xmlns:a16="http://schemas.microsoft.com/office/drawing/2014/main" id="{C5597965-CC9A-472C-9AEB-CAB930577E73}"/>
              </a:ext>
            </a:extLst>
          </p:cNvPr>
          <p:cNvSpPr>
            <a:spLocks noGrp="1"/>
          </p:cNvSpPr>
          <p:nvPr>
            <p:ph idx="1"/>
          </p:nvPr>
        </p:nvSpPr>
        <p:spPr/>
        <p:txBody>
          <a:bodyPr>
            <a:normAutofit fontScale="92500" lnSpcReduction="20000"/>
          </a:bodyPr>
          <a:lstStyle/>
          <a:p>
            <a:r>
              <a:rPr lang="sv-SE"/>
              <a:t>Maj; </a:t>
            </a:r>
          </a:p>
          <a:p>
            <a:pPr marL="342900" indent="-342900">
              <a:buFont typeface="Arial" panose="020B0604020202020204" pitchFamily="34" charset="0"/>
              <a:buChar char="•"/>
            </a:pPr>
            <a:r>
              <a:rPr lang="sv-SE"/>
              <a:t>MAS (medicinskt ansvarig sjuksköterska) uppdaterar lokal handlingsplan för värmebölja när Folkhälsomyndigheten lanserar sitt reviderade material </a:t>
            </a:r>
          </a:p>
          <a:p>
            <a:pPr marL="342900" indent="-342900">
              <a:buFont typeface="Arial" panose="020B0604020202020204" pitchFamily="34" charset="0"/>
              <a:buChar char="•"/>
            </a:pPr>
            <a:r>
              <a:rPr lang="sv-SE"/>
              <a:t>Handlingsplanen mailas ut till samtliga chefer</a:t>
            </a:r>
          </a:p>
          <a:p>
            <a:pPr marL="342900" indent="-342900">
              <a:buFont typeface="Arial" panose="020B0604020202020204" pitchFamily="34" charset="0"/>
              <a:buChar char="•"/>
            </a:pPr>
            <a:r>
              <a:rPr lang="sv-SE"/>
              <a:t>Medarbetare går kort webutildning (länk i handlingsplanen)</a:t>
            </a:r>
          </a:p>
          <a:p>
            <a:r>
              <a:rPr lang="sv-SE"/>
              <a:t>Maj – augusti;</a:t>
            </a:r>
          </a:p>
          <a:p>
            <a:pPr marL="342900" indent="-342900">
              <a:buFont typeface="Arial" panose="020B0604020202020204" pitchFamily="34" charset="0"/>
              <a:buChar char="•"/>
            </a:pPr>
            <a:r>
              <a:rPr lang="sv-SE"/>
              <a:t>Handlingsplanen skickas ut av MAS eller verksamhetschef vid behov, när värmebölja är i antågande</a:t>
            </a:r>
          </a:p>
          <a:p>
            <a:pPr marL="342900" indent="-342900">
              <a:buFont typeface="Arial" panose="020B0604020202020204" pitchFamily="34" charset="0"/>
              <a:buChar char="•"/>
            </a:pPr>
            <a:r>
              <a:rPr lang="sv-SE"/>
              <a:t>Verksamhetschef följer upp arbetet löpande (följs handlingsplanen och hur fungerar arbetet)</a:t>
            </a:r>
          </a:p>
          <a:p>
            <a:r>
              <a:rPr lang="sv-SE"/>
              <a:t>September;</a:t>
            </a:r>
          </a:p>
          <a:p>
            <a:pPr marL="342900" indent="-342900">
              <a:buFont typeface="Arial" panose="020B0604020202020204" pitchFamily="34" charset="0"/>
              <a:buChar char="•"/>
            </a:pPr>
            <a:r>
              <a:rPr lang="sv-SE"/>
              <a:t>MAS utvärderar arbetet med värmebölja samt handlingsplanen i dialog med verksamhetscheferna</a:t>
            </a:r>
          </a:p>
          <a:p>
            <a:pPr marL="342900" indent="-342900">
              <a:buFont typeface="Arial" panose="020B0604020202020204" pitchFamily="34" charset="0"/>
              <a:buChar char="•"/>
            </a:pPr>
            <a:endParaRPr lang="sv-SE"/>
          </a:p>
        </p:txBody>
      </p:sp>
    </p:spTree>
    <p:extLst>
      <p:ext uri="{BB962C8B-B14F-4D97-AF65-F5344CB8AC3E}">
        <p14:creationId xmlns:p14="http://schemas.microsoft.com/office/powerpoint/2010/main" val="2322705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058E13-1504-4D28-9220-E7D066D37CDC}"/>
              </a:ext>
            </a:extLst>
          </p:cNvPr>
          <p:cNvSpPr>
            <a:spLocks noGrp="1"/>
          </p:cNvSpPr>
          <p:nvPr>
            <p:ph type="title"/>
          </p:nvPr>
        </p:nvSpPr>
        <p:spPr/>
        <p:txBody>
          <a:bodyPr/>
          <a:lstStyle/>
          <a:p>
            <a:r>
              <a:rPr lang="sv-SE"/>
              <a:t>Till chefer och arbetsledare</a:t>
            </a:r>
          </a:p>
        </p:txBody>
      </p:sp>
      <p:sp>
        <p:nvSpPr>
          <p:cNvPr id="3" name="Platshållare för innehåll 2">
            <a:extLst>
              <a:ext uri="{FF2B5EF4-FFF2-40B4-BE49-F238E27FC236}">
                <a16:creationId xmlns:a16="http://schemas.microsoft.com/office/drawing/2014/main" id="{B1168B7D-8D75-4F24-A40E-0B5AF74EF1A1}"/>
              </a:ext>
            </a:extLst>
          </p:cNvPr>
          <p:cNvSpPr>
            <a:spLocks noGrp="1"/>
          </p:cNvSpPr>
          <p:nvPr>
            <p:ph idx="1"/>
          </p:nvPr>
        </p:nvSpPr>
        <p:spPr/>
        <p:txBody>
          <a:bodyPr/>
          <a:lstStyle/>
          <a:p>
            <a:r>
              <a:rPr lang="sv-SE" sz="2400">
                <a:effectLst/>
                <a:latin typeface="Calibri" panose="020F0502020204030204" pitchFamily="34" charset="0"/>
                <a:ea typeface="Calibri" panose="020F0502020204030204" pitchFamily="34" charset="0"/>
                <a:cs typeface="Times New Roman" panose="02020603050405020304" pitchFamily="18" charset="0"/>
              </a:rPr>
              <a:t>Läs igenom handlingsplanen så att du har koll på checklistor och annat som kan vara värdefullt att tänka på. </a:t>
            </a:r>
          </a:p>
          <a:p>
            <a:endParaRPr lang="sv-SE" sz="2400">
              <a:effectLst/>
              <a:latin typeface="Calibri" panose="020F0502020204030204" pitchFamily="34" charset="0"/>
              <a:ea typeface="Calibri" panose="020F0502020204030204" pitchFamily="34" charset="0"/>
              <a:cs typeface="Times New Roman" panose="02020603050405020304" pitchFamily="18" charset="0"/>
            </a:endParaRPr>
          </a:p>
          <a:p>
            <a:r>
              <a:rPr lang="sv-SE" sz="2400">
                <a:effectLst/>
                <a:latin typeface="Calibri" panose="020F0502020204030204" pitchFamily="34" charset="0"/>
                <a:ea typeface="Calibri" panose="020F0502020204030204" pitchFamily="34" charset="0"/>
                <a:cs typeface="Times New Roman" panose="02020603050405020304" pitchFamily="18" charset="0"/>
              </a:rPr>
              <a:t>Läs även igenom den här korta </a:t>
            </a:r>
            <a:r>
              <a:rPr lang="sv-SE" sz="2400">
                <a:effectLst/>
                <a:latin typeface="Calibri" panose="020F0502020204030204" pitchFamily="34" charset="0"/>
                <a:ea typeface="Calibri" panose="020F0502020204030204" pitchFamily="34" charset="0"/>
                <a:cs typeface="Times New Roman" panose="02020603050405020304" pitchFamily="18" charset="0"/>
                <a:hlinkClick r:id="rId2"/>
              </a:rPr>
              <a:t>publikationen</a:t>
            </a:r>
            <a:endParaRPr lang="sv-SE"/>
          </a:p>
        </p:txBody>
      </p:sp>
    </p:spTree>
    <p:extLst>
      <p:ext uri="{BB962C8B-B14F-4D97-AF65-F5344CB8AC3E}">
        <p14:creationId xmlns:p14="http://schemas.microsoft.com/office/powerpoint/2010/main" val="676232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D11C20-AAF8-434E-B35F-1920EA7F5C9C}"/>
              </a:ext>
            </a:extLst>
          </p:cNvPr>
          <p:cNvSpPr>
            <a:spLocks noGrp="1"/>
          </p:cNvSpPr>
          <p:nvPr>
            <p:ph type="title"/>
          </p:nvPr>
        </p:nvSpPr>
        <p:spPr/>
        <p:txBody>
          <a:bodyPr>
            <a:normAutofit/>
          </a:bodyPr>
          <a:lstStyle/>
          <a:p>
            <a:r>
              <a:rPr lang="sv-SE" sz="3600" b="1">
                <a:latin typeface="Calibri" panose="020F0502020204030204" pitchFamily="34" charset="0"/>
                <a:cs typeface="Times New Roman" panose="02020603050405020304" pitchFamily="18" charset="0"/>
              </a:rPr>
              <a:t>Vård- och omsorgspersonal</a:t>
            </a:r>
            <a:endParaRPr lang="sv-SE"/>
          </a:p>
        </p:txBody>
      </p:sp>
      <p:sp>
        <p:nvSpPr>
          <p:cNvPr id="3" name="Platshållare för innehåll 2">
            <a:extLst>
              <a:ext uri="{FF2B5EF4-FFF2-40B4-BE49-F238E27FC236}">
                <a16:creationId xmlns:a16="http://schemas.microsoft.com/office/drawing/2014/main" id="{53B5E841-E986-4599-8426-1506D7B26A4D}"/>
              </a:ext>
            </a:extLst>
          </p:cNvPr>
          <p:cNvSpPr>
            <a:spLocks noGrp="1"/>
          </p:cNvSpPr>
          <p:nvPr>
            <p:ph idx="1"/>
          </p:nvPr>
        </p:nvSpPr>
        <p:spPr/>
        <p:txBody>
          <a:bodyPr>
            <a:normAutofit/>
          </a:bodyPr>
          <a:lstStyle/>
          <a:p>
            <a:r>
              <a:rPr lang="sv-SE" sz="1800">
                <a:effectLst/>
                <a:latin typeface="Calibri" panose="020F0502020204030204" pitchFamily="34" charset="0"/>
                <a:ea typeface="Calibri" panose="020F0502020204030204" pitchFamily="34" charset="0"/>
                <a:cs typeface="Times New Roman" panose="02020603050405020304" pitchFamily="18" charset="0"/>
              </a:rPr>
              <a:t>En </a:t>
            </a:r>
            <a:r>
              <a:rPr lang="sv-SE" sz="1800">
                <a:effectLst/>
                <a:latin typeface="Calibri" panose="020F0502020204030204" pitchFamily="34" charset="0"/>
                <a:ea typeface="Calibri" panose="020F0502020204030204" pitchFamily="34" charset="0"/>
                <a:cs typeface="Times New Roman" panose="02020603050405020304" pitchFamily="18" charset="0"/>
                <a:hlinkClick r:id="rId2"/>
              </a:rPr>
              <a:t>kort utbildning </a:t>
            </a:r>
            <a:r>
              <a:rPr lang="sv-SE" sz="1800">
                <a:effectLst/>
                <a:latin typeface="Calibri" panose="020F0502020204030204" pitchFamily="34" charset="0"/>
                <a:ea typeface="Calibri" panose="020F0502020204030204" pitchFamily="34" charset="0"/>
                <a:cs typeface="Times New Roman" panose="02020603050405020304" pitchFamily="18" charset="0"/>
              </a:rPr>
              <a:t>om hantering av värmebölja – alla medarbetare behöver gå utbildningen innan värmen kommer, använd gärna för diskussioner på APT-möten. </a:t>
            </a:r>
            <a:br>
              <a:rPr lang="sv-SE" sz="1800">
                <a:effectLst/>
                <a:latin typeface="Calibri" panose="020F0502020204030204" pitchFamily="34" charset="0"/>
                <a:ea typeface="Calibri" panose="020F0502020204030204" pitchFamily="34" charset="0"/>
                <a:cs typeface="Times New Roman" panose="02020603050405020304" pitchFamily="18" charset="0"/>
              </a:rPr>
            </a:br>
            <a:br>
              <a:rPr lang="sv-SE" sz="1800">
                <a:effectLst/>
                <a:latin typeface="Calibri" panose="020F0502020204030204" pitchFamily="34" charset="0"/>
                <a:ea typeface="Calibri" panose="020F0502020204030204" pitchFamily="34" charset="0"/>
                <a:cs typeface="Times New Roman" panose="02020603050405020304" pitchFamily="18" charset="0"/>
              </a:rPr>
            </a:br>
            <a:r>
              <a:rPr lang="sv-SE" sz="1800">
                <a:effectLst/>
                <a:latin typeface="Calibri" panose="020F0502020204030204" pitchFamily="34" charset="0"/>
                <a:ea typeface="Calibri" panose="020F0502020204030204" pitchFamily="34" charset="0"/>
                <a:cs typeface="Times New Roman" panose="02020603050405020304" pitchFamily="18" charset="0"/>
                <a:hlinkClick r:id="rId3"/>
              </a:rPr>
              <a:t>Hur värme påverkar kroppen och praktiska råd hur vårdpersonal kan förebygga sjukdom och ohälsa vid värmeböljor</a:t>
            </a:r>
            <a:r>
              <a:rPr lang="sv-SE" sz="1800">
                <a:effectLst/>
                <a:latin typeface="Calibri" panose="020F0502020204030204" pitchFamily="34" charset="0"/>
                <a:ea typeface="Calibri" panose="020F0502020204030204" pitchFamily="34" charset="0"/>
                <a:cs typeface="Times New Roman" panose="02020603050405020304" pitchFamily="18" charset="0"/>
              </a:rPr>
              <a:t> – utse en person per avdelning som läser in sig på det här materialet.</a:t>
            </a:r>
            <a:br>
              <a:rPr lang="sv-SE" sz="1800">
                <a:effectLst/>
                <a:latin typeface="Calibri" panose="020F0502020204030204" pitchFamily="34" charset="0"/>
                <a:ea typeface="Calibri" panose="020F0502020204030204" pitchFamily="34" charset="0"/>
                <a:cs typeface="Times New Roman" panose="02020603050405020304" pitchFamily="18" charset="0"/>
              </a:rPr>
            </a:br>
            <a:endParaRPr lang="sv-SE" sz="1800">
              <a:latin typeface="Calibri" panose="020F0502020204030204" pitchFamily="34" charset="0"/>
              <a:ea typeface="Calibri" panose="020F0502020204030204" pitchFamily="34" charset="0"/>
              <a:cs typeface="Times New Roman" panose="02020603050405020304" pitchFamily="18" charset="0"/>
            </a:endParaRPr>
          </a:p>
          <a:p>
            <a:r>
              <a:rPr lang="sv-SE" sz="1800" u="none" strike="noStrike">
                <a:solidFill>
                  <a:srgbClr val="1656B1"/>
                </a:solidFill>
                <a:effectLst/>
                <a:latin typeface="Calibri" panose="020F0502020204030204" pitchFamily="34" charset="0"/>
                <a:ea typeface="Calibri" panose="020F0502020204030204" pitchFamily="34" charset="0"/>
                <a:cs typeface="Times New Roman" panose="02020603050405020304" pitchFamily="18" charset="0"/>
                <a:hlinkClick r:id="rId4"/>
              </a:rPr>
              <a:t>Råd vid värmeböljor, personal inom vård och omsorg</a:t>
            </a:r>
            <a:r>
              <a:rPr lang="sv-SE" sz="1800" u="none" strike="noStrike">
                <a:solidFill>
                  <a:srgbClr val="1656B1"/>
                </a:solidFill>
                <a:effectLst/>
                <a:latin typeface="Calibri" panose="020F0502020204030204" pitchFamily="34" charset="0"/>
                <a:ea typeface="Calibri" panose="020F0502020204030204" pitchFamily="34" charset="0"/>
                <a:cs typeface="Times New Roman" panose="02020603050405020304" pitchFamily="18" charset="0"/>
              </a:rPr>
              <a:t> </a:t>
            </a:r>
            <a:r>
              <a:rPr lang="sv-SE" sz="1800">
                <a:effectLst/>
                <a:latin typeface="Calibri" panose="020F0502020204030204" pitchFamily="34" charset="0"/>
                <a:ea typeface="Calibri" panose="020F0502020204030204" pitchFamily="34" charset="0"/>
                <a:cs typeface="Times New Roman" panose="02020603050405020304" pitchFamily="18" charset="0"/>
              </a:rPr>
              <a:t>– skriv ut och sätt upp i lokalen alternativt lägg upp på TV-skärm</a:t>
            </a:r>
          </a:p>
          <a:p>
            <a:br>
              <a:rPr lang="sv-SE" sz="1800">
                <a:effectLst/>
                <a:latin typeface="Calibri" panose="020F0502020204030204" pitchFamily="34" charset="0"/>
                <a:ea typeface="Calibri" panose="020F0502020204030204" pitchFamily="34" charset="0"/>
                <a:cs typeface="Times New Roman" panose="02020603050405020304" pitchFamily="18" charset="0"/>
              </a:rPr>
            </a:br>
            <a:endParaRPr lang="sv-SE" sz="1800">
              <a:latin typeface="Calibri" panose="020F0502020204030204" pitchFamily="34" charset="0"/>
              <a:ea typeface="Calibri" panose="020F0502020204030204" pitchFamily="34" charset="0"/>
              <a:cs typeface="Times New Roman" panose="02020603050405020304" pitchFamily="18" charset="0"/>
            </a:endParaRPr>
          </a:p>
          <a:p>
            <a:r>
              <a:rPr lang="sv-SE" sz="1800">
                <a:latin typeface="Calibri" panose="020F0502020204030204" pitchFamily="34" charset="0"/>
                <a:cs typeface="Times New Roman" panose="02020603050405020304" pitchFamily="18" charset="0"/>
              </a:rPr>
              <a:t>Riktlinjer från Region Östergötland gällande </a:t>
            </a:r>
            <a:r>
              <a:rPr lang="sv-SE" sz="1800">
                <a:latin typeface="Calibri" panose="020F0502020204030204" pitchFamily="34" charset="0"/>
                <a:cs typeface="Calibri" panose="020F0502020204030204" pitchFamily="34" charset="0"/>
                <a:hlinkClick r:id="rId5"/>
              </a:rPr>
              <a:t>fläktar</a:t>
            </a:r>
            <a:endParaRPr lang="sv-SE" sz="180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87013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D11C20-AAF8-434E-B35F-1920EA7F5C9C}"/>
              </a:ext>
            </a:extLst>
          </p:cNvPr>
          <p:cNvSpPr>
            <a:spLocks noGrp="1"/>
          </p:cNvSpPr>
          <p:nvPr>
            <p:ph type="title"/>
          </p:nvPr>
        </p:nvSpPr>
        <p:spPr/>
        <p:txBody>
          <a:bodyPr>
            <a:normAutofit/>
          </a:bodyPr>
          <a:lstStyle/>
          <a:p>
            <a:r>
              <a:rPr lang="sv-SE" sz="3600" b="1">
                <a:latin typeface="Calibri" panose="020F0502020204030204" pitchFamily="34" charset="0"/>
                <a:cs typeface="Times New Roman" panose="02020603050405020304" pitchFamily="18" charset="0"/>
              </a:rPr>
              <a:t>Legitimerad hälso- och sjukvårdspersonal</a:t>
            </a:r>
            <a:endParaRPr lang="sv-SE"/>
          </a:p>
        </p:txBody>
      </p:sp>
      <p:sp>
        <p:nvSpPr>
          <p:cNvPr id="3" name="Platshållare för innehåll 2">
            <a:extLst>
              <a:ext uri="{FF2B5EF4-FFF2-40B4-BE49-F238E27FC236}">
                <a16:creationId xmlns:a16="http://schemas.microsoft.com/office/drawing/2014/main" id="{53B5E841-E986-4599-8426-1506D7B26A4D}"/>
              </a:ext>
            </a:extLst>
          </p:cNvPr>
          <p:cNvSpPr>
            <a:spLocks noGrp="1"/>
          </p:cNvSpPr>
          <p:nvPr>
            <p:ph idx="1"/>
          </p:nvPr>
        </p:nvSpPr>
        <p:spPr/>
        <p:txBody>
          <a:bodyPr>
            <a:normAutofit/>
          </a:bodyPr>
          <a:lstStyle/>
          <a:p>
            <a:br>
              <a:rPr lang="sv-SE" sz="1800">
                <a:effectLst/>
                <a:latin typeface="Calibri" panose="020F0502020204030204" pitchFamily="34" charset="0"/>
                <a:ea typeface="Calibri" panose="020F0502020204030204" pitchFamily="34" charset="0"/>
                <a:cs typeface="Times New Roman" panose="02020603050405020304" pitchFamily="18" charset="0"/>
              </a:rPr>
            </a:br>
            <a:r>
              <a:rPr lang="sv-SE" sz="1800">
                <a:effectLst/>
                <a:latin typeface="Calibri" panose="020F0502020204030204" pitchFamily="34" charset="0"/>
                <a:ea typeface="Calibri" panose="020F0502020204030204" pitchFamily="34" charset="0"/>
                <a:cs typeface="Times New Roman" panose="02020603050405020304" pitchFamily="18" charset="0"/>
                <a:hlinkClick r:id="rId2"/>
              </a:rPr>
              <a:t>Råd vid värmeböljor, legitimerad hälso- och sjukvårdspersonal.</a:t>
            </a:r>
            <a:endParaRPr lang="sv-SE" sz="1800">
              <a:effectLst/>
              <a:latin typeface="Calibri" panose="020F0502020204030204" pitchFamily="34" charset="0"/>
              <a:ea typeface="Calibri" panose="020F0502020204030204" pitchFamily="34" charset="0"/>
              <a:cs typeface="Times New Roman" panose="02020603050405020304" pitchFamily="18" charset="0"/>
            </a:endParaRPr>
          </a:p>
          <a:p>
            <a:br>
              <a:rPr lang="sv-SE" sz="1800">
                <a:effectLst/>
                <a:latin typeface="Calibri" panose="020F0502020204030204" pitchFamily="34" charset="0"/>
                <a:ea typeface="Calibri" panose="020F0502020204030204" pitchFamily="34" charset="0"/>
                <a:cs typeface="Times New Roman" panose="02020603050405020304" pitchFamily="18" charset="0"/>
              </a:rPr>
            </a:br>
            <a:br>
              <a:rPr lang="sv-SE" sz="1800">
                <a:effectLst/>
                <a:latin typeface="Calibri" panose="020F0502020204030204" pitchFamily="34" charset="0"/>
                <a:ea typeface="Calibri" panose="020F0502020204030204" pitchFamily="34" charset="0"/>
                <a:cs typeface="Times New Roman" panose="02020603050405020304" pitchFamily="18" charset="0"/>
              </a:rPr>
            </a:br>
            <a:r>
              <a:rPr lang="sv-SE" sz="1800">
                <a:effectLst/>
                <a:latin typeface="Calibri" panose="020F0502020204030204" pitchFamily="34" charset="0"/>
                <a:ea typeface="Calibri" panose="020F0502020204030204" pitchFamily="34" charset="0"/>
                <a:cs typeface="Times New Roman" panose="02020603050405020304" pitchFamily="18" charset="0"/>
              </a:rPr>
              <a:t>Det behöver finnas minst en sjuksköterska i tjänst som är mer inläst på allt stödmaterial, se </a:t>
            </a:r>
            <a:r>
              <a:rPr lang="sv-SE" sz="1800">
                <a:effectLst/>
                <a:latin typeface="Calibri" panose="020F0502020204030204" pitchFamily="34" charset="0"/>
                <a:ea typeface="Calibri" panose="020F0502020204030204" pitchFamily="34" charset="0"/>
                <a:cs typeface="Times New Roman" panose="02020603050405020304" pitchFamily="18" charset="0"/>
                <a:hlinkClick r:id="rId3" action="ppaction://hlinksldjump"/>
              </a:rPr>
              <a:t>här</a:t>
            </a:r>
            <a:r>
              <a:rPr lang="sv-SE" sz="1800">
                <a:effectLst/>
                <a:latin typeface="Calibri" panose="020F0502020204030204" pitchFamily="34" charset="0"/>
                <a:ea typeface="Calibri" panose="020F0502020204030204" pitchFamily="34" charset="0"/>
                <a:cs typeface="Times New Roman" panose="02020603050405020304" pitchFamily="18" charset="0"/>
              </a:rPr>
              <a:t>. </a:t>
            </a:r>
            <a:br>
              <a:rPr lang="sv-SE" sz="1800">
                <a:effectLst/>
                <a:latin typeface="Calibri" panose="020F0502020204030204" pitchFamily="34" charset="0"/>
                <a:ea typeface="Calibri" panose="020F0502020204030204" pitchFamily="34" charset="0"/>
                <a:cs typeface="Times New Roman" panose="02020603050405020304" pitchFamily="18" charset="0"/>
              </a:rPr>
            </a:br>
            <a:endParaRPr lang="sv-SE"/>
          </a:p>
        </p:txBody>
      </p:sp>
    </p:spTree>
    <p:extLst>
      <p:ext uri="{BB962C8B-B14F-4D97-AF65-F5344CB8AC3E}">
        <p14:creationId xmlns:p14="http://schemas.microsoft.com/office/powerpoint/2010/main" val="1911159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4F4115-9343-48D9-8B32-195E7D859531}"/>
              </a:ext>
            </a:extLst>
          </p:cNvPr>
          <p:cNvSpPr>
            <a:spLocks noGrp="1"/>
          </p:cNvSpPr>
          <p:nvPr>
            <p:ph type="title"/>
          </p:nvPr>
        </p:nvSpPr>
        <p:spPr/>
        <p:txBody>
          <a:bodyPr>
            <a:normAutofit fontScale="90000"/>
          </a:bodyPr>
          <a:lstStyle/>
          <a:p>
            <a:r>
              <a:rPr lang="sv-SE"/>
              <a:t>Allmänna råd för allmänheten till exempel anhöriga och administrativ personal</a:t>
            </a:r>
          </a:p>
        </p:txBody>
      </p:sp>
      <p:sp>
        <p:nvSpPr>
          <p:cNvPr id="3" name="Platshållare för innehåll 2">
            <a:extLst>
              <a:ext uri="{FF2B5EF4-FFF2-40B4-BE49-F238E27FC236}">
                <a16:creationId xmlns:a16="http://schemas.microsoft.com/office/drawing/2014/main" id="{7F31E047-4F21-4712-A871-D61CB594EE43}"/>
              </a:ext>
            </a:extLst>
          </p:cNvPr>
          <p:cNvSpPr>
            <a:spLocks noGrp="1"/>
          </p:cNvSpPr>
          <p:nvPr>
            <p:ph idx="1"/>
          </p:nvPr>
        </p:nvSpPr>
        <p:spPr>
          <a:xfrm>
            <a:off x="457200" y="2184935"/>
            <a:ext cx="8229600" cy="3941228"/>
          </a:xfrm>
        </p:spPr>
        <p:txBody>
          <a:bodyPr/>
          <a:lstStyle/>
          <a:p>
            <a:r>
              <a:rPr lang="sv-SE"/>
              <a:t>Läs igenom det här korta </a:t>
            </a:r>
            <a:r>
              <a:rPr lang="sv-SE">
                <a:hlinkClick r:id="rId2"/>
              </a:rPr>
              <a:t>informationsmaterial</a:t>
            </a:r>
            <a:r>
              <a:rPr lang="sv-SE"/>
              <a:t>et</a:t>
            </a:r>
          </a:p>
          <a:p>
            <a:endParaRPr lang="sv-SE"/>
          </a:p>
          <a:p>
            <a:r>
              <a:rPr lang="sv-SE"/>
              <a:t>Skriv ut och lämna till berörda vid behov, exempelvis boende, anhöriga och personal.</a:t>
            </a:r>
          </a:p>
          <a:p>
            <a:endParaRPr lang="sv-SE"/>
          </a:p>
        </p:txBody>
      </p:sp>
    </p:spTree>
    <p:extLst>
      <p:ext uri="{BB962C8B-B14F-4D97-AF65-F5344CB8AC3E}">
        <p14:creationId xmlns:p14="http://schemas.microsoft.com/office/powerpoint/2010/main" val="2186489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D11C20-AAF8-434E-B35F-1920EA7F5C9C}"/>
              </a:ext>
            </a:extLst>
          </p:cNvPr>
          <p:cNvSpPr>
            <a:spLocks noGrp="1"/>
          </p:cNvSpPr>
          <p:nvPr>
            <p:ph type="title"/>
          </p:nvPr>
        </p:nvSpPr>
        <p:spPr/>
        <p:txBody>
          <a:bodyPr>
            <a:normAutofit fontScale="90000"/>
          </a:bodyPr>
          <a:lstStyle/>
          <a:p>
            <a:r>
              <a:rPr lang="sv-SE">
                <a:latin typeface="Calibri" panose="020F0502020204030204" pitchFamily="34" charset="0"/>
                <a:cs typeface="Times New Roman" panose="02020603050405020304" pitchFamily="18" charset="0"/>
              </a:rPr>
              <a:t>En sammanställning av </a:t>
            </a:r>
            <a:r>
              <a:rPr lang="sv-SE" sz="3600" b="1">
                <a:latin typeface="Calibri" panose="020F0502020204030204" pitchFamily="34" charset="0"/>
                <a:cs typeface="Times New Roman" panose="02020603050405020304" pitchFamily="18" charset="0"/>
              </a:rPr>
              <a:t>länkar till Folkhälsomyndighetens stödmaterial </a:t>
            </a:r>
            <a:endParaRPr lang="sv-SE"/>
          </a:p>
        </p:txBody>
      </p:sp>
      <p:sp>
        <p:nvSpPr>
          <p:cNvPr id="3" name="Platshållare för innehåll 2">
            <a:extLst>
              <a:ext uri="{FF2B5EF4-FFF2-40B4-BE49-F238E27FC236}">
                <a16:creationId xmlns:a16="http://schemas.microsoft.com/office/drawing/2014/main" id="{53B5E841-E986-4599-8426-1506D7B26A4D}"/>
              </a:ext>
            </a:extLst>
          </p:cNvPr>
          <p:cNvSpPr>
            <a:spLocks noGrp="1"/>
          </p:cNvSpPr>
          <p:nvPr>
            <p:ph idx="1"/>
          </p:nvPr>
        </p:nvSpPr>
        <p:spPr>
          <a:xfrm>
            <a:off x="361950" y="1314450"/>
            <a:ext cx="8572499" cy="4762500"/>
          </a:xfrm>
        </p:spPr>
        <p:txBody>
          <a:bodyPr>
            <a:noAutofit/>
          </a:bodyPr>
          <a:lstStyle/>
          <a:p>
            <a:br>
              <a:rPr lang="sv-SE" sz="1000">
                <a:effectLst/>
                <a:latin typeface="Calibri" panose="020F0502020204030204" pitchFamily="34" charset="0"/>
                <a:ea typeface="Calibri" panose="020F0502020204030204" pitchFamily="34" charset="0"/>
                <a:cs typeface="Times New Roman" panose="02020603050405020304" pitchFamily="18" charset="0"/>
              </a:rPr>
            </a:br>
            <a:r>
              <a:rPr lang="sv-SE" sz="1000" b="1">
                <a:latin typeface="Calibri" panose="020F0502020204030204" pitchFamily="34" charset="0"/>
                <a:cs typeface="Times New Roman" panose="02020603050405020304" pitchFamily="18" charset="0"/>
              </a:rPr>
              <a:t>Anpassade korta faktablad till specifika yrkesgrupper inom vård och omsorg;</a:t>
            </a:r>
            <a:br>
              <a:rPr lang="sv-SE" sz="1000">
                <a:effectLst/>
                <a:latin typeface="Calibri" panose="020F0502020204030204" pitchFamily="34" charset="0"/>
                <a:ea typeface="Calibri" panose="020F0502020204030204" pitchFamily="34" charset="0"/>
                <a:cs typeface="Times New Roman" panose="02020603050405020304" pitchFamily="18" charset="0"/>
              </a:rPr>
            </a:br>
            <a:r>
              <a:rPr lang="sv-SE" sz="1000">
                <a:effectLst/>
                <a:latin typeface="Calibri" panose="020F0502020204030204" pitchFamily="34" charset="0"/>
                <a:ea typeface="Calibri" panose="020F0502020204030204" pitchFamily="34" charset="0"/>
                <a:cs typeface="Times New Roman" panose="02020603050405020304" pitchFamily="18" charset="0"/>
                <a:hlinkClick r:id="rId2"/>
              </a:rPr>
              <a:t>Råd vid värmeböljor, legitimerad hälso- och sjukvårdspersonal</a:t>
            </a:r>
            <a:r>
              <a:rPr lang="sv-SE" sz="1000">
                <a:effectLst/>
                <a:latin typeface="Calibri" panose="020F0502020204030204" pitchFamily="34" charset="0"/>
                <a:ea typeface="Calibri" panose="020F0502020204030204" pitchFamily="34" charset="0"/>
                <a:cs typeface="Times New Roman" panose="02020603050405020304" pitchFamily="18" charset="0"/>
              </a:rPr>
              <a:t>.</a:t>
            </a:r>
          </a:p>
          <a:p>
            <a:r>
              <a:rPr lang="sv-SE" sz="1000" u="none" strike="noStrike">
                <a:solidFill>
                  <a:srgbClr val="1656B1"/>
                </a:solidFill>
                <a:effectLst/>
                <a:latin typeface="Calibri" panose="020F0502020204030204" pitchFamily="34" charset="0"/>
                <a:ea typeface="Calibri" panose="020F0502020204030204" pitchFamily="34" charset="0"/>
                <a:cs typeface="Times New Roman" panose="02020603050405020304" pitchFamily="18" charset="0"/>
                <a:hlinkClick r:id="rId3"/>
              </a:rPr>
              <a:t>Råd vid värmeböljor, personal inom vård och omsorg </a:t>
            </a:r>
            <a:br>
              <a:rPr lang="sv-SE" sz="1000">
                <a:effectLst/>
                <a:latin typeface="Calibri" panose="020F0502020204030204" pitchFamily="34" charset="0"/>
                <a:ea typeface="Calibri" panose="020F0502020204030204" pitchFamily="34" charset="0"/>
                <a:cs typeface="Times New Roman" panose="02020603050405020304" pitchFamily="18" charset="0"/>
              </a:rPr>
            </a:br>
            <a:endParaRPr lang="sv-SE" sz="1000">
              <a:effectLst/>
              <a:latin typeface="Calibri" panose="020F0502020204030204" pitchFamily="34" charset="0"/>
              <a:ea typeface="Calibri" panose="020F0502020204030204" pitchFamily="34" charset="0"/>
              <a:cs typeface="Times New Roman" panose="02020603050405020304" pitchFamily="18" charset="0"/>
            </a:endParaRPr>
          </a:p>
          <a:p>
            <a:r>
              <a:rPr lang="sv-SE" sz="1000" b="1">
                <a:effectLst/>
                <a:latin typeface="Calibri" panose="020F0502020204030204" pitchFamily="34" charset="0"/>
                <a:ea typeface="Calibri" panose="020F0502020204030204" pitchFamily="34" charset="0"/>
                <a:cs typeface="Times New Roman" panose="02020603050405020304" pitchFamily="18" charset="0"/>
              </a:rPr>
              <a:t>Webbutbildning för alla </a:t>
            </a:r>
            <a:br>
              <a:rPr lang="sv-SE" sz="1000">
                <a:effectLst/>
                <a:latin typeface="Calibri" panose="020F0502020204030204" pitchFamily="34" charset="0"/>
                <a:ea typeface="Calibri" panose="020F0502020204030204" pitchFamily="34" charset="0"/>
                <a:cs typeface="Times New Roman" panose="02020603050405020304" pitchFamily="18" charset="0"/>
              </a:rPr>
            </a:br>
            <a:r>
              <a:rPr lang="sv-SE" sz="1000">
                <a:effectLst/>
                <a:latin typeface="Calibri" panose="020F0502020204030204" pitchFamily="34" charset="0"/>
                <a:ea typeface="Calibri" panose="020F0502020204030204" pitchFamily="34" charset="0"/>
                <a:cs typeface="Times New Roman" panose="02020603050405020304" pitchFamily="18" charset="0"/>
              </a:rPr>
              <a:t>En </a:t>
            </a:r>
            <a:r>
              <a:rPr lang="sv-SE" sz="1000">
                <a:effectLst/>
                <a:latin typeface="Calibri" panose="020F0502020204030204" pitchFamily="34" charset="0"/>
                <a:ea typeface="Calibri" panose="020F0502020204030204" pitchFamily="34" charset="0"/>
                <a:cs typeface="Times New Roman" panose="02020603050405020304" pitchFamily="18" charset="0"/>
                <a:hlinkClick r:id="rId4"/>
              </a:rPr>
              <a:t>kort utbildning </a:t>
            </a:r>
            <a:r>
              <a:rPr lang="sv-SE" sz="1000">
                <a:effectLst/>
                <a:latin typeface="Calibri" panose="020F0502020204030204" pitchFamily="34" charset="0"/>
                <a:ea typeface="Calibri" panose="020F0502020204030204" pitchFamily="34" charset="0"/>
                <a:cs typeface="Times New Roman" panose="02020603050405020304" pitchFamily="18" charset="0"/>
              </a:rPr>
              <a:t>om hantering av värmebölja som kan användas för diskussioner på APT-möten. Vänder sig till vård- och omsorgspersonal. </a:t>
            </a:r>
            <a:br>
              <a:rPr lang="sv-SE" sz="1000">
                <a:effectLst/>
                <a:latin typeface="Calibri" panose="020F0502020204030204" pitchFamily="34" charset="0"/>
                <a:ea typeface="Calibri" panose="020F0502020204030204" pitchFamily="34" charset="0"/>
                <a:cs typeface="Times New Roman" panose="02020603050405020304" pitchFamily="18" charset="0"/>
              </a:rPr>
            </a:br>
            <a:r>
              <a:rPr lang="sv-SE" sz="1000">
                <a:effectLst/>
                <a:latin typeface="Calibri" panose="020F0502020204030204" pitchFamily="34" charset="0"/>
                <a:ea typeface="Calibri" panose="020F0502020204030204" pitchFamily="34" charset="0"/>
                <a:cs typeface="Times New Roman" panose="02020603050405020304" pitchFamily="18" charset="0"/>
              </a:rPr>
              <a:t>Folkhälsomyndigheten tog 2022 fram en </a:t>
            </a:r>
            <a:r>
              <a:rPr lang="sv-SE" sz="1000">
                <a:effectLst/>
                <a:latin typeface="Calibri" panose="020F0502020204030204" pitchFamily="34" charset="0"/>
                <a:ea typeface="Calibri" panose="020F0502020204030204" pitchFamily="34" charset="0"/>
                <a:cs typeface="Times New Roman" panose="02020603050405020304" pitchFamily="18" charset="0"/>
                <a:hlinkClick r:id="rId5"/>
              </a:rPr>
              <a:t>kunskapssammanställning</a:t>
            </a:r>
            <a:r>
              <a:rPr lang="sv-SE" sz="1000">
                <a:effectLst/>
                <a:latin typeface="Calibri" panose="020F0502020204030204" pitchFamily="34" charset="0"/>
                <a:ea typeface="Calibri" panose="020F0502020204030204" pitchFamily="34" charset="0"/>
                <a:cs typeface="Times New Roman" panose="02020603050405020304" pitchFamily="18" charset="0"/>
              </a:rPr>
              <a:t> om hälsoeffekter av höga temperaturer. Den beskriver riskgrupper och ger råd och rekommendationer. </a:t>
            </a:r>
            <a:br>
              <a:rPr lang="sv-SE" sz="1000">
                <a:effectLst/>
                <a:latin typeface="Calibri" panose="020F0502020204030204" pitchFamily="34" charset="0"/>
                <a:ea typeface="Calibri" panose="020F0502020204030204" pitchFamily="34" charset="0"/>
                <a:cs typeface="Times New Roman" panose="02020603050405020304" pitchFamily="18" charset="0"/>
              </a:rPr>
            </a:br>
            <a:br>
              <a:rPr lang="sv-SE" sz="1000">
                <a:effectLst/>
                <a:latin typeface="Calibri" panose="020F0502020204030204" pitchFamily="34" charset="0"/>
                <a:ea typeface="Calibri" panose="020F0502020204030204" pitchFamily="34" charset="0"/>
                <a:cs typeface="Times New Roman" panose="02020603050405020304" pitchFamily="18" charset="0"/>
              </a:rPr>
            </a:br>
            <a:r>
              <a:rPr lang="sv-SE" sz="1000" b="1">
                <a:latin typeface="Calibri" panose="020F0502020204030204" pitchFamily="34" charset="0"/>
                <a:cs typeface="Times New Roman" panose="02020603050405020304" pitchFamily="18" charset="0"/>
              </a:rPr>
              <a:t>Råd till vård-och omsorgspersonal </a:t>
            </a:r>
            <a:br>
              <a:rPr lang="sv-SE" sz="1000">
                <a:effectLst/>
                <a:latin typeface="Calibri" panose="020F0502020204030204" pitchFamily="34" charset="0"/>
                <a:ea typeface="Calibri" panose="020F0502020204030204" pitchFamily="34" charset="0"/>
                <a:cs typeface="Times New Roman" panose="02020603050405020304" pitchFamily="18" charset="0"/>
              </a:rPr>
            </a:br>
            <a:r>
              <a:rPr lang="sv-SE" sz="1000">
                <a:effectLst/>
                <a:latin typeface="Calibri" panose="020F0502020204030204" pitchFamily="34" charset="0"/>
                <a:ea typeface="Calibri" panose="020F0502020204030204" pitchFamily="34" charset="0"/>
                <a:cs typeface="Times New Roman" panose="02020603050405020304" pitchFamily="18" charset="0"/>
              </a:rPr>
              <a:t>Hur värme påverkar kroppen och praktiska råd hur vårdpersonal kan förebygga sjukdom och ohälsa vid värmeböljor. </a:t>
            </a:r>
            <a:br>
              <a:rPr lang="sv-SE" sz="1000">
                <a:effectLst/>
                <a:latin typeface="Calibri" panose="020F0502020204030204" pitchFamily="34" charset="0"/>
                <a:ea typeface="Calibri" panose="020F0502020204030204" pitchFamily="34" charset="0"/>
                <a:cs typeface="Times New Roman" panose="02020603050405020304" pitchFamily="18" charset="0"/>
              </a:rPr>
            </a:br>
            <a:r>
              <a:rPr lang="sv-SE" sz="1000" u="none" strike="noStrike">
                <a:solidFill>
                  <a:srgbClr val="1656B1"/>
                </a:solidFill>
                <a:effectLst/>
                <a:latin typeface="Calibri" panose="020F0502020204030204" pitchFamily="34" charset="0"/>
                <a:ea typeface="Calibri" panose="020F0502020204030204" pitchFamily="34" charset="0"/>
                <a:cs typeface="Times New Roman" panose="02020603050405020304" pitchFamily="18" charset="0"/>
                <a:hlinkClick r:id="rId6"/>
              </a:rPr>
              <a:t>Krisberedskap värmeböljor</a:t>
            </a:r>
            <a:br>
              <a:rPr lang="sv-SE" sz="1000">
                <a:effectLst/>
                <a:latin typeface="Calibri" panose="020F0502020204030204" pitchFamily="34" charset="0"/>
                <a:ea typeface="Calibri" panose="020F0502020204030204" pitchFamily="34" charset="0"/>
                <a:cs typeface="Times New Roman" panose="02020603050405020304" pitchFamily="18" charset="0"/>
              </a:rPr>
            </a:br>
            <a:r>
              <a:rPr lang="sv-SE" sz="1000" u="none" strike="noStrike">
                <a:solidFill>
                  <a:srgbClr val="1656B1"/>
                </a:solidFill>
                <a:effectLst/>
                <a:latin typeface="Calibri" panose="020F0502020204030204" pitchFamily="34" charset="0"/>
                <a:ea typeface="Calibri" panose="020F0502020204030204" pitchFamily="34" charset="0"/>
                <a:cs typeface="Times New Roman" panose="02020603050405020304" pitchFamily="18" charset="0"/>
                <a:hlinkClick r:id="rId7"/>
              </a:rPr>
              <a:t>Information om risker och praktiska råd till vård och omsorgspersonal</a:t>
            </a:r>
            <a:br>
              <a:rPr lang="sv-SE" sz="1000">
                <a:effectLst/>
                <a:latin typeface="Calibri" panose="020F0502020204030204" pitchFamily="34" charset="0"/>
                <a:ea typeface="Calibri" panose="020F0502020204030204" pitchFamily="34" charset="0"/>
                <a:cs typeface="Times New Roman" panose="02020603050405020304" pitchFamily="18" charset="0"/>
              </a:rPr>
            </a:br>
            <a:endParaRPr lang="sv-SE" sz="1000">
              <a:effectLst/>
              <a:latin typeface="Calibri" panose="020F0502020204030204" pitchFamily="34" charset="0"/>
              <a:ea typeface="Calibri" panose="020F0502020204030204" pitchFamily="34" charset="0"/>
              <a:cs typeface="Times New Roman" panose="02020603050405020304" pitchFamily="18" charset="0"/>
            </a:endParaRPr>
          </a:p>
          <a:p>
            <a:r>
              <a:rPr lang="sv-SE" sz="1000" b="1">
                <a:latin typeface="Calibri" panose="020F0502020204030204" pitchFamily="34" charset="0"/>
                <a:cs typeface="Times New Roman" panose="02020603050405020304" pitchFamily="18" charset="0"/>
              </a:rPr>
              <a:t>Bildmaterial för råd till administrativ personal och allmänheten </a:t>
            </a:r>
            <a:br>
              <a:rPr lang="sv-SE" sz="1000">
                <a:effectLst/>
                <a:latin typeface="Calibri" panose="020F0502020204030204" pitchFamily="34" charset="0"/>
                <a:ea typeface="Calibri" panose="020F0502020204030204" pitchFamily="34" charset="0"/>
                <a:cs typeface="Times New Roman" panose="02020603050405020304" pitchFamily="18" charset="0"/>
              </a:rPr>
            </a:br>
            <a:r>
              <a:rPr lang="sv-SE" sz="1000">
                <a:effectLst/>
                <a:latin typeface="Calibri" panose="020F0502020204030204" pitchFamily="34" charset="0"/>
                <a:ea typeface="Calibri" panose="020F0502020204030204" pitchFamily="34" charset="0"/>
                <a:cs typeface="Times New Roman" panose="02020603050405020304" pitchFamily="18" charset="0"/>
              </a:rPr>
              <a:t>För </a:t>
            </a:r>
            <a:r>
              <a:rPr lang="sv-SE" sz="1000">
                <a:effectLst/>
                <a:latin typeface="Calibri" panose="020F0502020204030204" pitchFamily="34" charset="0"/>
                <a:ea typeface="Calibri" panose="020F0502020204030204" pitchFamily="34" charset="0"/>
                <a:cs typeface="Times New Roman" panose="02020603050405020304" pitchFamily="18" charset="0"/>
                <a:hlinkClick r:id="rId8"/>
              </a:rPr>
              <a:t>kommunikation med allmänheten</a:t>
            </a:r>
            <a:r>
              <a:rPr lang="sv-SE" sz="1000">
                <a:effectLst/>
                <a:latin typeface="Calibri" panose="020F0502020204030204" pitchFamily="34" charset="0"/>
                <a:ea typeface="Calibri" panose="020F0502020204030204" pitchFamily="34" charset="0"/>
                <a:cs typeface="Times New Roman" panose="02020603050405020304" pitchFamily="18" charset="0"/>
              </a:rPr>
              <a:t> har Folkhälsomyndigheten tagit fram bildmaterial om kan användas av kommuner och regioner. </a:t>
            </a:r>
            <a:br>
              <a:rPr lang="sv-SE" sz="1000">
                <a:effectLst/>
                <a:latin typeface="Calibri" panose="020F0502020204030204" pitchFamily="34" charset="0"/>
                <a:ea typeface="Calibri" panose="020F0502020204030204" pitchFamily="34" charset="0"/>
                <a:cs typeface="Times New Roman" panose="02020603050405020304" pitchFamily="18" charset="0"/>
              </a:rPr>
            </a:br>
            <a:endParaRPr lang="sv-SE" sz="1000">
              <a:effectLst/>
              <a:latin typeface="Calibri" panose="020F0502020204030204" pitchFamily="34" charset="0"/>
              <a:ea typeface="Calibri" panose="020F0502020204030204" pitchFamily="34" charset="0"/>
              <a:cs typeface="Times New Roman" panose="02020603050405020304" pitchFamily="18" charset="0"/>
            </a:endParaRPr>
          </a:p>
          <a:p>
            <a:r>
              <a:rPr lang="sv-SE" sz="1000" b="1">
                <a:latin typeface="Calibri" panose="020F0502020204030204" pitchFamily="34" charset="0"/>
                <a:cs typeface="Times New Roman" panose="02020603050405020304" pitchFamily="18" charset="0"/>
              </a:rPr>
              <a:t>Övrigt </a:t>
            </a:r>
          </a:p>
          <a:p>
            <a:r>
              <a:rPr lang="sv-SE" sz="1000">
                <a:effectLst/>
                <a:latin typeface="Calibri" panose="020F0502020204030204" pitchFamily="34" charset="0"/>
                <a:ea typeface="Calibri" panose="020F0502020204030204" pitchFamily="34" charset="0"/>
                <a:cs typeface="Times New Roman" panose="02020603050405020304" pitchFamily="18" charset="0"/>
              </a:rPr>
              <a:t>För den som vill veta mer, ur ett bredare perspektiv </a:t>
            </a:r>
            <a:br>
              <a:rPr lang="sv-SE" sz="1000">
                <a:effectLst/>
                <a:latin typeface="Calibri" panose="020F0502020204030204" pitchFamily="34" charset="0"/>
                <a:ea typeface="Calibri" panose="020F0502020204030204" pitchFamily="34" charset="0"/>
                <a:cs typeface="Times New Roman" panose="02020603050405020304" pitchFamily="18" charset="0"/>
              </a:rPr>
            </a:br>
            <a:r>
              <a:rPr lang="sv-SE" sz="1000">
                <a:effectLst/>
                <a:latin typeface="Calibri" panose="020F0502020204030204" pitchFamily="34" charset="0"/>
                <a:ea typeface="Calibri" panose="020F0502020204030204" pitchFamily="34" charset="0"/>
                <a:cs typeface="Times New Roman" panose="02020603050405020304" pitchFamily="18" charset="0"/>
              </a:rPr>
              <a:t>Öppna jämförelser, Socialtjänstens krisberedskap, Socialstyrelsen Öppna jämförelser av krisberedskap inom socialtjänst och kommunal hälso- och sjukvård - Socialstyrelsen </a:t>
            </a:r>
            <a:br>
              <a:rPr lang="sv-SE" sz="1000">
                <a:effectLst/>
                <a:latin typeface="Calibri" panose="020F0502020204030204" pitchFamily="34" charset="0"/>
                <a:ea typeface="Calibri" panose="020F0502020204030204" pitchFamily="34" charset="0"/>
                <a:cs typeface="Times New Roman" panose="02020603050405020304" pitchFamily="18" charset="0"/>
              </a:rPr>
            </a:br>
            <a:br>
              <a:rPr lang="sv-SE" sz="1000">
                <a:effectLst/>
                <a:latin typeface="Calibri" panose="020F0502020204030204" pitchFamily="34" charset="0"/>
                <a:ea typeface="Calibri" panose="020F0502020204030204" pitchFamily="34" charset="0"/>
                <a:cs typeface="Times New Roman" panose="02020603050405020304" pitchFamily="18" charset="0"/>
              </a:rPr>
            </a:br>
            <a:r>
              <a:rPr lang="sv-SE" sz="1000">
                <a:effectLst/>
                <a:latin typeface="Calibri" panose="020F0502020204030204" pitchFamily="34" charset="0"/>
                <a:ea typeface="Calibri" panose="020F0502020204030204" pitchFamily="34" charset="0"/>
                <a:cs typeface="Times New Roman" panose="02020603050405020304" pitchFamily="18" charset="0"/>
              </a:rPr>
              <a:t>En </a:t>
            </a:r>
            <a:r>
              <a:rPr lang="sv-SE" sz="1000">
                <a:effectLst/>
                <a:latin typeface="Calibri" panose="020F0502020204030204" pitchFamily="34" charset="0"/>
                <a:ea typeface="Calibri" panose="020F0502020204030204" pitchFamily="34" charset="0"/>
                <a:cs typeface="Times New Roman" panose="02020603050405020304" pitchFamily="18" charset="0"/>
                <a:hlinkClick r:id="rId9"/>
              </a:rPr>
              <a:t>analys från Folkhälsomyndigheten </a:t>
            </a:r>
            <a:r>
              <a:rPr lang="sv-SE" sz="1000">
                <a:effectLst/>
                <a:latin typeface="Calibri" panose="020F0502020204030204" pitchFamily="34" charset="0"/>
                <a:ea typeface="Calibri" panose="020F0502020204030204" pitchFamily="34" charset="0"/>
                <a:cs typeface="Times New Roman" panose="02020603050405020304" pitchFamily="18" charset="0"/>
              </a:rPr>
              <a:t>visar hur hälsan i Sverige kan påverkas av att klimatet förändras. </a:t>
            </a:r>
            <a:br>
              <a:rPr lang="sv-SE" sz="1000">
                <a:effectLst/>
                <a:latin typeface="Calibri" panose="020F0502020204030204" pitchFamily="34" charset="0"/>
                <a:ea typeface="Calibri" panose="020F0502020204030204" pitchFamily="34" charset="0"/>
                <a:cs typeface="Times New Roman" panose="02020603050405020304" pitchFamily="18" charset="0"/>
              </a:rPr>
            </a:br>
            <a:endParaRPr lang="sv-SE" sz="1000"/>
          </a:p>
          <a:p>
            <a:r>
              <a:rPr lang="sv-SE" sz="1000"/>
              <a:t>Riktlinjer från Region Östergötland gällande </a:t>
            </a:r>
            <a:r>
              <a:rPr lang="sv-SE" sz="1000">
                <a:hlinkClick r:id="rId10"/>
              </a:rPr>
              <a:t>fläktar</a:t>
            </a:r>
            <a:endParaRPr lang="sv-SE" sz="1000"/>
          </a:p>
          <a:p>
            <a:r>
              <a:rPr lang="sv-SE" sz="1000"/>
              <a:t>Arbetsmiljöverket om </a:t>
            </a:r>
            <a:r>
              <a:rPr lang="sv-SE" sz="1000">
                <a:hlinkClick r:id="rId11"/>
              </a:rPr>
              <a:t>temperatur och klimat</a:t>
            </a:r>
            <a:endParaRPr lang="sv-SE" sz="1000"/>
          </a:p>
        </p:txBody>
      </p:sp>
    </p:spTree>
    <p:extLst>
      <p:ext uri="{BB962C8B-B14F-4D97-AF65-F5344CB8AC3E}">
        <p14:creationId xmlns:p14="http://schemas.microsoft.com/office/powerpoint/2010/main" val="63684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4F4115-9343-48D9-8B32-195E7D859531}"/>
              </a:ext>
            </a:extLst>
          </p:cNvPr>
          <p:cNvSpPr>
            <a:spLocks noGrp="1"/>
          </p:cNvSpPr>
          <p:nvPr>
            <p:ph type="title"/>
          </p:nvPr>
        </p:nvSpPr>
        <p:spPr/>
        <p:txBody>
          <a:bodyPr>
            <a:normAutofit/>
          </a:bodyPr>
          <a:lstStyle/>
          <a:p>
            <a:r>
              <a:rPr lang="sv-SE"/>
              <a:t>Vätskeersättning</a:t>
            </a:r>
          </a:p>
        </p:txBody>
      </p:sp>
      <p:sp>
        <p:nvSpPr>
          <p:cNvPr id="3" name="Platshållare för innehåll 2">
            <a:extLst>
              <a:ext uri="{FF2B5EF4-FFF2-40B4-BE49-F238E27FC236}">
                <a16:creationId xmlns:a16="http://schemas.microsoft.com/office/drawing/2014/main" id="{7F31E047-4F21-4712-A871-D61CB594EE43}"/>
              </a:ext>
            </a:extLst>
          </p:cNvPr>
          <p:cNvSpPr>
            <a:spLocks noGrp="1"/>
          </p:cNvSpPr>
          <p:nvPr>
            <p:ph idx="1"/>
          </p:nvPr>
        </p:nvSpPr>
        <p:spPr>
          <a:xfrm>
            <a:off x="457200" y="1733244"/>
            <a:ext cx="8229600" cy="3941228"/>
          </a:xfrm>
        </p:spPr>
        <p:txBody>
          <a:bodyPr>
            <a:normAutofit/>
          </a:bodyPr>
          <a:lstStyle/>
          <a:p>
            <a:r>
              <a:rPr lang="sv-SE" sz="1800">
                <a:effectLst/>
                <a:latin typeface="Aptos" panose="020B0004020202020204" pitchFamily="34" charset="0"/>
                <a:ea typeface="Aptos" panose="020B0004020202020204" pitchFamily="34" charset="0"/>
                <a:cs typeface="Aptos" panose="020B0004020202020204" pitchFamily="34" charset="0"/>
              </a:rPr>
              <a:t>Vätskeersättning, till exempel Resorb, ska inte ges rutinmässigt till äldre under varma perioder utan ordination från läkare. Produkterna är avsedda för specifika medicinska tillstånd, som diarré eller kräkningar, där kroppens saltbalans rubbats.</a:t>
            </a:r>
          </a:p>
          <a:p>
            <a:r>
              <a:rPr lang="sv-SE" sz="1800">
                <a:effectLst/>
                <a:latin typeface="Aptos" panose="020B0004020202020204" pitchFamily="34" charset="0"/>
                <a:ea typeface="Aptos" panose="020B0004020202020204" pitchFamily="34" charset="0"/>
                <a:cs typeface="Aptos" panose="020B0004020202020204" pitchFamily="34" charset="0"/>
              </a:rPr>
              <a:t> </a:t>
            </a:r>
          </a:p>
          <a:p>
            <a:r>
              <a:rPr lang="sv-SE" sz="1800">
                <a:latin typeface="Aptos" panose="020B0004020202020204" pitchFamily="34" charset="0"/>
              </a:rPr>
              <a:t>Hos äldre och personer med funktionsnedsättning kan felaktig användning innebära risk för obalans i kroppens salt- och vätskenivåer, vilket i vissa fall kan vara skadligt. För de flesta är det tillräckligt att erbjuda vanlig dryck ofta och i små mängder, exempelvis vatten, saft eller annan dryck som personen föredrar.</a:t>
            </a:r>
          </a:p>
          <a:p>
            <a:endParaRPr lang="sv-SE" sz="1800">
              <a:latin typeface="Aptos" panose="020B0004020202020204" pitchFamily="34" charset="0"/>
            </a:endParaRPr>
          </a:p>
          <a:p>
            <a:r>
              <a:rPr lang="sv-SE" sz="1800">
                <a:latin typeface="Aptos" panose="020B0004020202020204" pitchFamily="34" charset="0"/>
              </a:rPr>
              <a:t>Vid misstanke om vätskebrist eller sjukdom ska sjuksköterska kontaktas för bedömning.</a:t>
            </a:r>
          </a:p>
          <a:p>
            <a:r>
              <a:rPr lang="sv-SE" sz="1800">
                <a:latin typeface="Aptos" panose="020B0004020202020204" pitchFamily="34" charset="0"/>
              </a:rPr>
              <a:t> </a:t>
            </a:r>
          </a:p>
          <a:p>
            <a:endParaRPr lang="sv-SE"/>
          </a:p>
        </p:txBody>
      </p:sp>
    </p:spTree>
    <p:extLst>
      <p:ext uri="{BB962C8B-B14F-4D97-AF65-F5344CB8AC3E}">
        <p14:creationId xmlns:p14="http://schemas.microsoft.com/office/powerpoint/2010/main" val="1740802113"/>
      </p:ext>
    </p:extLst>
  </p:cSld>
  <p:clrMapOvr>
    <a:masterClrMapping/>
  </p:clrMapOvr>
</p:sld>
</file>

<file path=ppt/theme/theme1.xml><?xml version="1.0" encoding="utf-8"?>
<a:theme xmlns:a="http://schemas.openxmlformats.org/drawingml/2006/main" name="Office-tema">
  <a:themeElements>
    <a:clrScheme name="Söderköpings kommun">
      <a:dk1>
        <a:sysClr val="windowText" lastClr="000000"/>
      </a:dk1>
      <a:lt1>
        <a:sysClr val="window" lastClr="FFFFFF"/>
      </a:lt1>
      <a:dk2>
        <a:srgbClr val="0A4C83"/>
      </a:dk2>
      <a:lt2>
        <a:srgbClr val="F2F2F1"/>
      </a:lt2>
      <a:accent1>
        <a:srgbClr val="87B52D"/>
      </a:accent1>
      <a:accent2>
        <a:srgbClr val="B4D8F1"/>
      </a:accent2>
      <a:accent3>
        <a:srgbClr val="B99701"/>
      </a:accent3>
      <a:accent4>
        <a:srgbClr val="ED8520"/>
      </a:accent4>
      <a:accent5>
        <a:srgbClr val="915276"/>
      </a:accent5>
      <a:accent6>
        <a:srgbClr val="FFCB21"/>
      </a:accent6>
      <a:hlink>
        <a:srgbClr val="00A09D"/>
      </a:hlink>
      <a:folHlink>
        <a:srgbClr val="7FCFCE"/>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_181017_PowerPoint att fylla i själv" id="{3CC77A61-7920-447D-BA7D-B25E709892B3}" vid="{00177F99-80E9-47A4-9B63-DE491574499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Powerpointmall tom</Template>
  <TotalTime>46129</TotalTime>
  <Words>617</Words>
  <Application>Microsoft Office PowerPoint</Application>
  <PresentationFormat>Bildspel på skärmen (4:3)</PresentationFormat>
  <Paragraphs>49</Paragraphs>
  <Slides>10</Slides>
  <Notes>3</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10</vt:i4>
      </vt:variant>
    </vt:vector>
  </HeadingPairs>
  <TitlesOfParts>
    <vt:vector size="16" baseType="lpstr">
      <vt:lpstr>Aptos</vt:lpstr>
      <vt:lpstr>Arial</vt:lpstr>
      <vt:lpstr>Calibri</vt:lpstr>
      <vt:lpstr>Courier New</vt:lpstr>
      <vt:lpstr>Garamond</vt:lpstr>
      <vt:lpstr>Office-tema</vt:lpstr>
      <vt:lpstr>Handlingsplan vid värmebölja Söderköping sommaren 2026 Åsa Dahlholm, MAS, 2026-04-20</vt:lpstr>
      <vt:lpstr>Larmkedja för varning</vt:lpstr>
      <vt:lpstr>Årshjul</vt:lpstr>
      <vt:lpstr>Till chefer och arbetsledare</vt:lpstr>
      <vt:lpstr>Vård- och omsorgspersonal</vt:lpstr>
      <vt:lpstr>Legitimerad hälso- och sjukvårdspersonal</vt:lpstr>
      <vt:lpstr>Allmänna råd för allmänheten till exempel anhöriga och administrativ personal</vt:lpstr>
      <vt:lpstr>En sammanställning av länkar till Folkhälsomyndighetens stödmaterial </vt:lpstr>
      <vt:lpstr>Vätskeersättning</vt:lpstr>
      <vt:lpstr>PowerPoint-presentation</vt:lpstr>
    </vt:vector>
  </TitlesOfParts>
  <Company>Anfang Design &amp; Kommunikation 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Carlsson, Åsa</dc:creator>
  <cp:lastModifiedBy>Dahlholm, Åsa</cp:lastModifiedBy>
  <cp:revision>77</cp:revision>
  <cp:lastPrinted>2017-10-02T08:47:23Z</cp:lastPrinted>
  <dcterms:created xsi:type="dcterms:W3CDTF">2021-06-11T07:14:18Z</dcterms:created>
  <dcterms:modified xsi:type="dcterms:W3CDTF">2026-04-21T14:22:29Z</dcterms:modified>
</cp:coreProperties>
</file>