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84" r:id="rId2"/>
    <p:sldId id="294" r:id="rId3"/>
    <p:sldId id="286" r:id="rId4"/>
    <p:sldId id="287" r:id="rId5"/>
    <p:sldId id="288" r:id="rId6"/>
    <p:sldId id="300" r:id="rId7"/>
    <p:sldId id="301" r:id="rId8"/>
    <p:sldId id="302" r:id="rId9"/>
    <p:sldId id="303" r:id="rId10"/>
    <p:sldId id="304" r:id="rId11"/>
    <p:sldId id="305" r:id="rId12"/>
    <p:sldId id="290" r:id="rId13"/>
    <p:sldId id="307" r:id="rId14"/>
    <p:sldId id="306" r:id="rId15"/>
    <p:sldId id="308" r:id="rId16"/>
    <p:sldId id="310" r:id="rId17"/>
    <p:sldId id="299" r:id="rId18"/>
    <p:sldId id="309" r:id="rId19"/>
    <p:sldId id="289" r:id="rId20"/>
    <p:sldId id="291" r:id="rId21"/>
    <p:sldId id="292" r:id="rId22"/>
    <p:sldId id="295" r:id="rId23"/>
    <p:sldId id="293" r:id="rId24"/>
    <p:sldId id="297" r:id="rId25"/>
    <p:sldId id="271" r:id="rId26"/>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blad Rådeklint, Karin" initials="LRK" lastIdx="0" clrIdx="0">
    <p:extLst>
      <p:ext uri="{19B8F6BF-5375-455C-9EA6-DF929625EA0E}">
        <p15:presenceInfo xmlns:p15="http://schemas.microsoft.com/office/powerpoint/2012/main" userId="S-1-5-21-2427403603-3746326725-3362538709-322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C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883" autoAdjust="0"/>
  </p:normalViewPr>
  <p:slideViewPr>
    <p:cSldViewPr snapToGrid="0" snapToObjects="1" showGuides="1">
      <p:cViewPr varScale="1">
        <p:scale>
          <a:sx n="114" d="100"/>
          <a:sy n="114" d="100"/>
        </p:scale>
        <p:origin x="1560" y="114"/>
      </p:cViewPr>
      <p:guideLst>
        <p:guide orient="horz" pos="845"/>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22EF6-1DC8-43EB-B149-B74CE7184B5F}" type="datetimeFigureOut">
              <a:rPr lang="sv-SE" smtClean="0"/>
              <a:t>2022-12-13</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0C769-D86E-4ECC-8879-FA6486420682}" type="slidenum">
              <a:rPr lang="sv-SE" smtClean="0"/>
              <a:t>‹#›</a:t>
            </a:fld>
            <a:endParaRPr lang="sv-SE"/>
          </a:p>
        </p:txBody>
      </p:sp>
    </p:spTree>
    <p:extLst>
      <p:ext uri="{BB962C8B-B14F-4D97-AF65-F5344CB8AC3E}">
        <p14:creationId xmlns:p14="http://schemas.microsoft.com/office/powerpoint/2010/main" val="384556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17</a:t>
            </a:fld>
            <a:endParaRPr lang="sv-SE"/>
          </a:p>
        </p:txBody>
      </p:sp>
    </p:spTree>
    <p:extLst>
      <p:ext uri="{BB962C8B-B14F-4D97-AF65-F5344CB8AC3E}">
        <p14:creationId xmlns:p14="http://schemas.microsoft.com/office/powerpoint/2010/main" val="3347868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19</a:t>
            </a:fld>
            <a:endParaRPr lang="sv-SE"/>
          </a:p>
        </p:txBody>
      </p:sp>
    </p:spTree>
    <p:extLst>
      <p:ext uri="{BB962C8B-B14F-4D97-AF65-F5344CB8AC3E}">
        <p14:creationId xmlns:p14="http://schemas.microsoft.com/office/powerpoint/2010/main" val="22860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Tillsammans innebär att den enskildes inflytande ska framgå</a:t>
            </a:r>
          </a:p>
          <a:p>
            <a:endParaRPr lang="sv-SE" dirty="0"/>
          </a:p>
          <a:p>
            <a:r>
              <a:rPr lang="sv-SE" dirty="0"/>
              <a:t>Vad – vilken insats, samt mål/ delmål för insatsen?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 tid/dag/i vilka situationer? (och av vem, om det är viktigt)</a:t>
            </a:r>
          </a:p>
          <a:p>
            <a:r>
              <a:rPr lang="sv-SE" dirty="0"/>
              <a:t>Hur- hur ska det genomföras?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Gör klart genomförandeplanen i systemet, så att den inte ligger pågående.</a:t>
            </a:r>
          </a:p>
          <a:p>
            <a:endParaRPr lang="sv-SE" dirty="0"/>
          </a:p>
          <a:p>
            <a:r>
              <a:rPr lang="sv-SE" dirty="0">
                <a:highlight>
                  <a:srgbClr val="FFFF00"/>
                </a:highlight>
              </a:rPr>
              <a:t>Att diskutera: Tydliggör hur ofta vi ska följa upp. </a:t>
            </a:r>
          </a:p>
        </p:txBody>
      </p:sp>
      <p:sp>
        <p:nvSpPr>
          <p:cNvPr id="4" name="Platshållare för bildnummer 3"/>
          <p:cNvSpPr>
            <a:spLocks noGrp="1"/>
          </p:cNvSpPr>
          <p:nvPr>
            <p:ph type="sldNum" sz="quarter" idx="5"/>
          </p:nvPr>
        </p:nvSpPr>
        <p:spPr/>
        <p:txBody>
          <a:bodyPr/>
          <a:lstStyle/>
          <a:p>
            <a:fld id="{D650C769-D86E-4ECC-8879-FA6486420682}" type="slidenum">
              <a:rPr lang="sv-SE" smtClean="0"/>
              <a:t>21</a:t>
            </a:fld>
            <a:endParaRPr lang="sv-SE"/>
          </a:p>
        </p:txBody>
      </p:sp>
    </p:spTree>
    <p:extLst>
      <p:ext uri="{BB962C8B-B14F-4D97-AF65-F5344CB8AC3E}">
        <p14:creationId xmlns:p14="http://schemas.microsoft.com/office/powerpoint/2010/main" val="352094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Observera att det är den enskildes mål (ej personalens) </a:t>
            </a:r>
          </a:p>
          <a:p>
            <a:r>
              <a:rPr lang="sv-SE" dirty="0"/>
              <a:t>Personal kan hjälpa den enskilde att formulera.</a:t>
            </a:r>
          </a:p>
        </p:txBody>
      </p:sp>
      <p:sp>
        <p:nvSpPr>
          <p:cNvPr id="4" name="Platshållare för bildnummer 3"/>
          <p:cNvSpPr>
            <a:spLocks noGrp="1"/>
          </p:cNvSpPr>
          <p:nvPr>
            <p:ph type="sldNum" sz="quarter" idx="5"/>
          </p:nvPr>
        </p:nvSpPr>
        <p:spPr/>
        <p:txBody>
          <a:bodyPr/>
          <a:lstStyle/>
          <a:p>
            <a:fld id="{D650C769-D86E-4ECC-8879-FA6486420682}" type="slidenum">
              <a:rPr lang="sv-SE" smtClean="0"/>
              <a:t>22</a:t>
            </a:fld>
            <a:endParaRPr lang="sv-SE"/>
          </a:p>
        </p:txBody>
      </p:sp>
    </p:spTree>
    <p:extLst>
      <p:ext uri="{BB962C8B-B14F-4D97-AF65-F5344CB8AC3E}">
        <p14:creationId xmlns:p14="http://schemas.microsoft.com/office/powerpoint/2010/main" val="197703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enskilde har rätt att ta del av sin dokumentation</a:t>
            </a:r>
          </a:p>
          <a:p>
            <a:r>
              <a:rPr lang="sv-SE" dirty="0"/>
              <a:t>Det är den enskildes journal, dokumentera utifrån det</a:t>
            </a:r>
          </a:p>
        </p:txBody>
      </p:sp>
      <p:sp>
        <p:nvSpPr>
          <p:cNvPr id="4" name="Platshållare för bildnummer 3"/>
          <p:cNvSpPr>
            <a:spLocks noGrp="1"/>
          </p:cNvSpPr>
          <p:nvPr>
            <p:ph type="sldNum" sz="quarter" idx="5"/>
          </p:nvPr>
        </p:nvSpPr>
        <p:spPr/>
        <p:txBody>
          <a:bodyPr/>
          <a:lstStyle/>
          <a:p>
            <a:fld id="{D650C769-D86E-4ECC-8879-FA6486420682}" type="slidenum">
              <a:rPr lang="sv-SE" smtClean="0"/>
              <a:t>23</a:t>
            </a:fld>
            <a:endParaRPr lang="sv-SE"/>
          </a:p>
        </p:txBody>
      </p:sp>
    </p:spTree>
    <p:extLst>
      <p:ext uri="{BB962C8B-B14F-4D97-AF65-F5344CB8AC3E}">
        <p14:creationId xmlns:p14="http://schemas.microsoft.com/office/powerpoint/2010/main" val="3125440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50C769-D86E-4ECC-8879-FA648642068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9898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650C769-D86E-4ECC-8879-FA6486420682}" type="slidenum">
              <a:rPr lang="sv-SE" smtClean="0"/>
              <a:t>25</a:t>
            </a:fld>
            <a:endParaRPr lang="sv-SE"/>
          </a:p>
        </p:txBody>
      </p:sp>
    </p:spTree>
    <p:extLst>
      <p:ext uri="{BB962C8B-B14F-4D97-AF65-F5344CB8AC3E}">
        <p14:creationId xmlns:p14="http://schemas.microsoft.com/office/powerpoint/2010/main" val="402196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1_Inledningssid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0"/>
            <a:ext cx="9144000" cy="5558047"/>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p:cNvSpPr>
            <a:spLocks noGrp="1"/>
          </p:cNvSpPr>
          <p:nvPr>
            <p:ph type="title"/>
          </p:nvPr>
        </p:nvSpPr>
        <p:spPr>
          <a:xfrm>
            <a:off x="694722" y="1001154"/>
            <a:ext cx="3549592" cy="2646313"/>
          </a:xfrm>
        </p:spPr>
        <p:txBody>
          <a:bodyPr lIns="0" tIns="0" rIns="0" bIns="0" anchor="t" anchorCtr="0">
            <a:noAutofit/>
          </a:bodyPr>
          <a:lstStyle>
            <a:lvl1pPr algn="l">
              <a:defRPr sz="3600" b="1">
                <a:solidFill>
                  <a:schemeClr val="bg1"/>
                </a:solidFill>
                <a:effectLst>
                  <a:outerShdw blurRad="38100" dist="25400" dir="2700000" algn="tl" rotWithShape="0">
                    <a:srgbClr val="000000">
                      <a:alpha val="43000"/>
                    </a:srgbClr>
                  </a:outerShdw>
                </a:effectLst>
              </a:defRPr>
            </a:lvl1pPr>
          </a:lstStyle>
          <a:p>
            <a:r>
              <a:rPr lang="sv-SE"/>
              <a:t>Klicka här för att ändra mall för rubrikformat</a:t>
            </a:r>
            <a:endParaRPr lang="sv-SE" dirty="0"/>
          </a:p>
        </p:txBody>
      </p:sp>
      <p:sp>
        <p:nvSpPr>
          <p:cNvPr id="4" name="Platshållare för text 3"/>
          <p:cNvSpPr>
            <a:spLocks noGrp="1"/>
          </p:cNvSpPr>
          <p:nvPr>
            <p:ph type="body" sz="half" idx="2"/>
          </p:nvPr>
        </p:nvSpPr>
        <p:spPr>
          <a:xfrm>
            <a:off x="695931" y="5920972"/>
            <a:ext cx="6121023" cy="320975"/>
          </a:xfrm>
        </p:spPr>
        <p:txBody>
          <a:bodyPr lIns="0" tIns="0" rIns="0" bIns="0">
            <a:noAutofit/>
          </a:bodyPr>
          <a:lstStyle>
            <a:lvl1pPr marL="0" indent="0">
              <a:buNone/>
              <a:defRPr sz="1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175051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nehållssida bild upptill">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0" y="-1"/>
            <a:ext cx="9144000" cy="2250831"/>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här för att lägga till bild</a:t>
            </a:r>
          </a:p>
        </p:txBody>
      </p:sp>
      <p:sp>
        <p:nvSpPr>
          <p:cNvPr id="5" name="Rubrik 1"/>
          <p:cNvSpPr>
            <a:spLocks noGrp="1"/>
          </p:cNvSpPr>
          <p:nvPr>
            <p:ph type="title"/>
          </p:nvPr>
        </p:nvSpPr>
        <p:spPr>
          <a:xfrm>
            <a:off x="518746" y="2187779"/>
            <a:ext cx="8229600" cy="1143000"/>
          </a:xfrm>
        </p:spPr>
        <p:txBody>
          <a:bodyPr/>
          <a:lstStyle/>
          <a:p>
            <a:r>
              <a:rPr lang="sv-SE"/>
              <a:t>Klicka här för att ändra mall för rubrikformat</a:t>
            </a:r>
            <a:endParaRPr lang="sv-SE" dirty="0"/>
          </a:p>
        </p:txBody>
      </p:sp>
      <p:sp>
        <p:nvSpPr>
          <p:cNvPr id="9" name="Platshållare för text 8"/>
          <p:cNvSpPr>
            <a:spLocks noGrp="1"/>
          </p:cNvSpPr>
          <p:nvPr>
            <p:ph type="body" sz="quarter" idx="10" hasCustomPrompt="1"/>
          </p:nvPr>
        </p:nvSpPr>
        <p:spPr>
          <a:xfrm>
            <a:off x="518746" y="3331308"/>
            <a:ext cx="8229600" cy="2251808"/>
          </a:xfrm>
        </p:spPr>
        <p:txBody>
          <a:bodyPr/>
          <a:lstStyle>
            <a:lvl1pPr marL="342900" indent="-342900">
              <a:buClrTx/>
              <a:buSzPct val="125000"/>
              <a:buFont typeface="Arial" panose="020B0604020202020204" pitchFamily="34" charset="0"/>
              <a:buChar char="•"/>
              <a:defRPr sz="2800"/>
            </a:lvl1pPr>
          </a:lstStyle>
          <a:p>
            <a:pPr marL="0" indent="0">
              <a:buClr>
                <a:schemeClr val="tx2"/>
              </a:buClr>
              <a:buSzPct val="125000"/>
              <a:buNone/>
            </a:pPr>
            <a:r>
              <a:rPr lang="sv-SE" sz="2400" dirty="0"/>
              <a:t>Skriv din text här</a:t>
            </a:r>
          </a:p>
          <a:p>
            <a:pPr lvl="0"/>
            <a:endParaRPr lang="sv-SE" dirty="0"/>
          </a:p>
        </p:txBody>
      </p:sp>
    </p:spTree>
    <p:extLst>
      <p:ext uri="{BB962C8B-B14F-4D97-AF65-F5344CB8AC3E}">
        <p14:creationId xmlns:p14="http://schemas.microsoft.com/office/powerpoint/2010/main" val="71639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unktlista två kolumner">
    <p:spTree>
      <p:nvGrpSpPr>
        <p:cNvPr id="1" name=""/>
        <p:cNvGrpSpPr/>
        <p:nvPr/>
      </p:nvGrpSpPr>
      <p:grpSpPr>
        <a:xfrm>
          <a:off x="0" y="0"/>
          <a:ext cx="0" cy="0"/>
          <a:chOff x="0" y="0"/>
          <a:chExt cx="0" cy="0"/>
        </a:xfrm>
      </p:grpSpPr>
      <p:sp>
        <p:nvSpPr>
          <p:cNvPr id="5" name="Rubrik 1"/>
          <p:cNvSpPr>
            <a:spLocks noGrp="1"/>
          </p:cNvSpPr>
          <p:nvPr>
            <p:ph type="title"/>
          </p:nvPr>
        </p:nvSpPr>
        <p:spPr>
          <a:xfrm>
            <a:off x="533401" y="305446"/>
            <a:ext cx="8229600" cy="1143000"/>
          </a:xfrm>
        </p:spPr>
        <p:txBody>
          <a:bodyPr/>
          <a:lstStyle/>
          <a:p>
            <a:r>
              <a:rPr lang="sv-SE"/>
              <a:t>Klicka här för att ändra mall för rubrikformat</a:t>
            </a:r>
            <a:endParaRPr lang="sv-SE" dirty="0"/>
          </a:p>
        </p:txBody>
      </p:sp>
      <p:sp>
        <p:nvSpPr>
          <p:cNvPr id="4" name="Platshållare för text 3"/>
          <p:cNvSpPr>
            <a:spLocks noGrp="1"/>
          </p:cNvSpPr>
          <p:nvPr>
            <p:ph type="body" sz="quarter" idx="10" hasCustomPrompt="1"/>
          </p:nvPr>
        </p:nvSpPr>
        <p:spPr>
          <a:xfrm>
            <a:off x="533401" y="1468684"/>
            <a:ext cx="3713284" cy="4949825"/>
          </a:xfrm>
        </p:spPr>
        <p:txBody>
          <a:bodyPr>
            <a:normAutofit/>
          </a:bodyPr>
          <a:lstStyle>
            <a:lvl1pPr>
              <a:buClrTx/>
              <a:defRPr sz="2400" baseline="0"/>
            </a:lvl1pPr>
            <a:lvl2pPr marL="742950" indent="-285750">
              <a:buFont typeface="Courier New" panose="02070309020205020404" pitchFamily="49" charset="0"/>
              <a:buChar char="o"/>
              <a:defRPr sz="2000"/>
            </a:lvl2pPr>
          </a:lstStyle>
          <a:p>
            <a:pPr lvl="0"/>
            <a:r>
              <a:rPr lang="sv-SE" dirty="0"/>
              <a:t>Här kan du göra</a:t>
            </a:r>
          </a:p>
          <a:p>
            <a:pPr lvl="0"/>
            <a:r>
              <a:rPr lang="sv-SE" dirty="0"/>
              <a:t>en punktlista </a:t>
            </a:r>
          </a:p>
          <a:p>
            <a:pPr lvl="1"/>
            <a:r>
              <a:rPr lang="sv-SE" dirty="0"/>
              <a:t>Med flera nivåer</a:t>
            </a:r>
          </a:p>
        </p:txBody>
      </p:sp>
      <p:sp>
        <p:nvSpPr>
          <p:cNvPr id="8" name="Platshållare för text 3"/>
          <p:cNvSpPr>
            <a:spLocks noGrp="1"/>
          </p:cNvSpPr>
          <p:nvPr>
            <p:ph type="body" sz="quarter" idx="11" hasCustomPrompt="1"/>
          </p:nvPr>
        </p:nvSpPr>
        <p:spPr>
          <a:xfrm>
            <a:off x="4941277" y="1468684"/>
            <a:ext cx="3821723" cy="4114431"/>
          </a:xfrm>
        </p:spPr>
        <p:txBody>
          <a:bodyPr>
            <a:normAutofit/>
          </a:bodyPr>
          <a:lstStyle>
            <a:lvl1pPr>
              <a:buClrTx/>
              <a:defRPr sz="2400" baseline="0"/>
            </a:lvl1pPr>
            <a:lvl2pPr marL="742950" indent="-285750">
              <a:buFont typeface="Courier New" panose="02070309020205020404" pitchFamily="49" charset="0"/>
              <a:buChar char="o"/>
              <a:defRPr sz="2000"/>
            </a:lvl2pPr>
          </a:lstStyle>
          <a:p>
            <a:pPr lvl="0"/>
            <a:r>
              <a:rPr lang="sv-SE" dirty="0"/>
              <a:t>Här kan du göra</a:t>
            </a:r>
          </a:p>
          <a:p>
            <a:pPr lvl="0"/>
            <a:r>
              <a:rPr lang="sv-SE" dirty="0"/>
              <a:t>en punktlista </a:t>
            </a:r>
          </a:p>
          <a:p>
            <a:pPr lvl="1"/>
            <a:r>
              <a:rPr lang="sv-SE" dirty="0"/>
              <a:t>Med flera nivåer</a:t>
            </a:r>
          </a:p>
        </p:txBody>
      </p:sp>
    </p:spTree>
    <p:extLst>
      <p:ext uri="{BB962C8B-B14F-4D97-AF65-F5344CB8AC3E}">
        <p14:creationId xmlns:p14="http://schemas.microsoft.com/office/powerpoint/2010/main" val="272567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Här står en rubrik</a:t>
            </a:r>
          </a:p>
        </p:txBody>
      </p:sp>
      <p:sp>
        <p:nvSpPr>
          <p:cNvPr id="3" name="Platshållare för innehåll 2"/>
          <p:cNvSpPr>
            <a:spLocks noGrp="1"/>
          </p:cNvSpPr>
          <p:nvPr>
            <p:ph idx="1" hasCustomPrompt="1"/>
          </p:nvPr>
        </p:nvSpPr>
        <p:spPr/>
        <p:txBody>
          <a:bodyPr/>
          <a:lstStyle>
            <a:lvl1pPr marL="0" indent="0">
              <a:buNone/>
              <a:defRPr sz="2400"/>
            </a:lvl1pPr>
            <a:lvl2pPr>
              <a:defRPr sz="2000"/>
            </a:lvl2pPr>
          </a:lstStyle>
          <a:p>
            <a:pPr lvl="0"/>
            <a:r>
              <a:rPr lang="sv-SE" dirty="0"/>
              <a:t>Skriv din text här</a:t>
            </a:r>
          </a:p>
        </p:txBody>
      </p:sp>
    </p:spTree>
    <p:extLst>
      <p:ext uri="{BB962C8B-B14F-4D97-AF65-F5344CB8AC3E}">
        <p14:creationId xmlns:p14="http://schemas.microsoft.com/office/powerpoint/2010/main" val="100921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6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7700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WOT-analys">
    <p:spTree>
      <p:nvGrpSpPr>
        <p:cNvPr id="1" name=""/>
        <p:cNvGrpSpPr/>
        <p:nvPr/>
      </p:nvGrpSpPr>
      <p:grpSpPr>
        <a:xfrm>
          <a:off x="0" y="0"/>
          <a:ext cx="0" cy="0"/>
          <a:chOff x="0" y="0"/>
          <a:chExt cx="0" cy="0"/>
        </a:xfrm>
      </p:grpSpPr>
      <p:graphicFrame>
        <p:nvGraphicFramePr>
          <p:cNvPr id="14" name="Tabell 13"/>
          <p:cNvGraphicFramePr>
            <a:graphicFrameLocks noGrp="1"/>
          </p:cNvGraphicFramePr>
          <p:nvPr userDrawn="1">
            <p:extLst>
              <p:ext uri="{D42A27DB-BD31-4B8C-83A1-F6EECF244321}">
                <p14:modId xmlns:p14="http://schemas.microsoft.com/office/powerpoint/2010/main" val="1220344925"/>
              </p:ext>
            </p:extLst>
          </p:nvPr>
        </p:nvGraphicFramePr>
        <p:xfrm>
          <a:off x="293078" y="1887322"/>
          <a:ext cx="8557844" cy="3599077"/>
        </p:xfrm>
        <a:graphic>
          <a:graphicData uri="http://schemas.openxmlformats.org/drawingml/2006/table">
            <a:tbl>
              <a:tblPr firstRow="1" bandRow="1">
                <a:tableStyleId>{21E4AEA4-8DFA-4A89-87EB-49C32662AFE0}</a:tableStyleId>
              </a:tblPr>
              <a:tblGrid>
                <a:gridCol w="2139461">
                  <a:extLst>
                    <a:ext uri="{9D8B030D-6E8A-4147-A177-3AD203B41FA5}">
                      <a16:colId xmlns:a16="http://schemas.microsoft.com/office/drawing/2014/main" val="20000"/>
                    </a:ext>
                  </a:extLst>
                </a:gridCol>
                <a:gridCol w="2139461">
                  <a:extLst>
                    <a:ext uri="{9D8B030D-6E8A-4147-A177-3AD203B41FA5}">
                      <a16:colId xmlns:a16="http://schemas.microsoft.com/office/drawing/2014/main" val="20001"/>
                    </a:ext>
                  </a:extLst>
                </a:gridCol>
                <a:gridCol w="2139461">
                  <a:extLst>
                    <a:ext uri="{9D8B030D-6E8A-4147-A177-3AD203B41FA5}">
                      <a16:colId xmlns:a16="http://schemas.microsoft.com/office/drawing/2014/main" val="20002"/>
                    </a:ext>
                  </a:extLst>
                </a:gridCol>
                <a:gridCol w="2139461">
                  <a:extLst>
                    <a:ext uri="{9D8B030D-6E8A-4147-A177-3AD203B41FA5}">
                      <a16:colId xmlns:a16="http://schemas.microsoft.com/office/drawing/2014/main" val="20003"/>
                    </a:ext>
                  </a:extLst>
                </a:gridCol>
              </a:tblGrid>
              <a:tr h="3599077">
                <a:tc>
                  <a:txBody>
                    <a:bodyPr/>
                    <a:lstStyle/>
                    <a:p>
                      <a:endParaRPr lang="sv-SE" dirty="0"/>
                    </a:p>
                  </a:txBody>
                  <a:tcPr>
                    <a:solidFill>
                      <a:schemeClr val="bg2"/>
                    </a:solidFill>
                  </a:tcPr>
                </a:tc>
                <a:tc>
                  <a:txBody>
                    <a:bodyPr/>
                    <a:lstStyle/>
                    <a:p>
                      <a:endParaRPr lang="sv-SE" dirty="0"/>
                    </a:p>
                  </a:txBody>
                  <a:tcPr>
                    <a:solidFill>
                      <a:schemeClr val="bg2"/>
                    </a:solidFill>
                  </a:tcPr>
                </a:tc>
                <a:tc>
                  <a:txBody>
                    <a:bodyPr/>
                    <a:lstStyle/>
                    <a:p>
                      <a:endParaRPr lang="sv-SE" dirty="0"/>
                    </a:p>
                  </a:txBody>
                  <a:tcPr>
                    <a:solidFill>
                      <a:schemeClr val="bg2"/>
                    </a:solidFill>
                  </a:tcPr>
                </a:tc>
                <a:tc>
                  <a:txBody>
                    <a:bodyPr/>
                    <a:lstStyle/>
                    <a:p>
                      <a:endParaRPr lang="sv-SE" dirty="0"/>
                    </a:p>
                  </a:txBody>
                  <a:tcPr>
                    <a:solidFill>
                      <a:schemeClr val="bg2"/>
                    </a:solidFill>
                  </a:tcPr>
                </a:tc>
                <a:extLst>
                  <a:ext uri="{0D108BD9-81ED-4DB2-BD59-A6C34878D82A}">
                    <a16:rowId xmlns:a16="http://schemas.microsoft.com/office/drawing/2014/main" val="10000"/>
                  </a:ext>
                </a:extLst>
              </a:tr>
            </a:tbl>
          </a:graphicData>
        </a:graphic>
      </p:graphicFrame>
      <p:sp>
        <p:nvSpPr>
          <p:cNvPr id="4" name="Rubrik 1"/>
          <p:cNvSpPr>
            <a:spLocks noGrp="1"/>
          </p:cNvSpPr>
          <p:nvPr>
            <p:ph type="title" hasCustomPrompt="1"/>
          </p:nvPr>
        </p:nvSpPr>
        <p:spPr>
          <a:xfrm>
            <a:off x="457200" y="274638"/>
            <a:ext cx="8229600" cy="1143000"/>
          </a:xfrm>
        </p:spPr>
        <p:txBody>
          <a:bodyPr/>
          <a:lstStyle>
            <a:lvl1pPr>
              <a:defRPr/>
            </a:lvl1pPr>
          </a:lstStyle>
          <a:p>
            <a:r>
              <a:rPr lang="sv-SE" dirty="0" err="1"/>
              <a:t>SWOT</a:t>
            </a:r>
            <a:endParaRPr lang="sv-SE" dirty="0"/>
          </a:p>
        </p:txBody>
      </p:sp>
      <p:sp>
        <p:nvSpPr>
          <p:cNvPr id="6" name="Platshållare för text 5"/>
          <p:cNvSpPr>
            <a:spLocks noGrp="1"/>
          </p:cNvSpPr>
          <p:nvPr>
            <p:ph type="body" sz="quarter" idx="10" hasCustomPrompt="1"/>
          </p:nvPr>
        </p:nvSpPr>
        <p:spPr>
          <a:xfrm>
            <a:off x="318478" y="1979078"/>
            <a:ext cx="1990193" cy="3276000"/>
          </a:xfrm>
        </p:spPr>
        <p:txBody>
          <a:bodyPr>
            <a:normAutofit/>
          </a:bodyPr>
          <a:lstStyle>
            <a:lvl1pPr marL="0" indent="0">
              <a:buNone/>
              <a:defRPr sz="1400" baseline="0">
                <a:latin typeface="Garamond" panose="02020404030301010803" pitchFamily="18" charset="0"/>
              </a:defRPr>
            </a:lvl1pPr>
          </a:lstStyle>
          <a:p>
            <a:pPr lvl="0"/>
            <a:r>
              <a:rPr lang="sv-SE" dirty="0"/>
              <a:t>Skriv din text här</a:t>
            </a:r>
          </a:p>
        </p:txBody>
      </p:sp>
      <p:graphicFrame>
        <p:nvGraphicFramePr>
          <p:cNvPr id="10" name="Tabell 9"/>
          <p:cNvGraphicFramePr>
            <a:graphicFrameLocks noGrp="1"/>
          </p:cNvGraphicFramePr>
          <p:nvPr userDrawn="1">
            <p:extLst>
              <p:ext uri="{D42A27DB-BD31-4B8C-83A1-F6EECF244321}">
                <p14:modId xmlns:p14="http://schemas.microsoft.com/office/powerpoint/2010/main" val="2839685702"/>
              </p:ext>
            </p:extLst>
          </p:nvPr>
        </p:nvGraphicFramePr>
        <p:xfrm>
          <a:off x="293078" y="1515115"/>
          <a:ext cx="8557844" cy="402688"/>
        </p:xfrm>
        <a:graphic>
          <a:graphicData uri="http://schemas.openxmlformats.org/drawingml/2006/table">
            <a:tbl>
              <a:tblPr firstRow="1" bandRow="1">
                <a:tableStyleId>{5C22544A-7EE6-4342-B048-85BDC9FD1C3A}</a:tableStyleId>
              </a:tblPr>
              <a:tblGrid>
                <a:gridCol w="2139461">
                  <a:extLst>
                    <a:ext uri="{9D8B030D-6E8A-4147-A177-3AD203B41FA5}">
                      <a16:colId xmlns:a16="http://schemas.microsoft.com/office/drawing/2014/main" val="20000"/>
                    </a:ext>
                  </a:extLst>
                </a:gridCol>
                <a:gridCol w="2139461">
                  <a:extLst>
                    <a:ext uri="{9D8B030D-6E8A-4147-A177-3AD203B41FA5}">
                      <a16:colId xmlns:a16="http://schemas.microsoft.com/office/drawing/2014/main" val="20001"/>
                    </a:ext>
                  </a:extLst>
                </a:gridCol>
                <a:gridCol w="2139461">
                  <a:extLst>
                    <a:ext uri="{9D8B030D-6E8A-4147-A177-3AD203B41FA5}">
                      <a16:colId xmlns:a16="http://schemas.microsoft.com/office/drawing/2014/main" val="20002"/>
                    </a:ext>
                  </a:extLst>
                </a:gridCol>
                <a:gridCol w="2139461">
                  <a:extLst>
                    <a:ext uri="{9D8B030D-6E8A-4147-A177-3AD203B41FA5}">
                      <a16:colId xmlns:a16="http://schemas.microsoft.com/office/drawing/2014/main" val="20003"/>
                    </a:ext>
                  </a:extLst>
                </a:gridCol>
              </a:tblGrid>
              <a:tr h="289236">
                <a:tc>
                  <a:txBody>
                    <a:bodyPr/>
                    <a:lstStyle/>
                    <a:p>
                      <a:pPr algn="ctr"/>
                      <a:r>
                        <a:rPr lang="sv-SE" sz="1800" dirty="0"/>
                        <a:t>Styrkor</a:t>
                      </a:r>
                    </a:p>
                  </a:txBody>
                  <a:tcPr marL="128368" marR="128368" marT="64184" marB="64184">
                    <a:solidFill>
                      <a:schemeClr val="tx2"/>
                    </a:solidFill>
                  </a:tcPr>
                </a:tc>
                <a:tc>
                  <a:txBody>
                    <a:bodyPr/>
                    <a:lstStyle/>
                    <a:p>
                      <a:pPr algn="ctr"/>
                      <a:r>
                        <a:rPr lang="sv-SE" sz="1800" dirty="0"/>
                        <a:t>Svagheter</a:t>
                      </a:r>
                    </a:p>
                  </a:txBody>
                  <a:tcPr marL="128368" marR="128368" marT="64184" marB="64184">
                    <a:solidFill>
                      <a:schemeClr val="tx2"/>
                    </a:solidFill>
                  </a:tcPr>
                </a:tc>
                <a:tc>
                  <a:txBody>
                    <a:bodyPr/>
                    <a:lstStyle/>
                    <a:p>
                      <a:pPr algn="ctr"/>
                      <a:r>
                        <a:rPr lang="sv-SE" sz="1800" dirty="0"/>
                        <a:t>Möjligheter</a:t>
                      </a:r>
                    </a:p>
                  </a:txBody>
                  <a:tcPr marL="128368" marR="128368" marT="64184" marB="64184">
                    <a:solidFill>
                      <a:schemeClr val="tx2"/>
                    </a:solidFill>
                  </a:tcPr>
                </a:tc>
                <a:tc>
                  <a:txBody>
                    <a:bodyPr/>
                    <a:lstStyle/>
                    <a:p>
                      <a:pPr algn="ctr"/>
                      <a:r>
                        <a:rPr lang="sv-SE" sz="1800" dirty="0"/>
                        <a:t>Risker och hot</a:t>
                      </a:r>
                    </a:p>
                  </a:txBody>
                  <a:tcPr marL="128368" marR="128368" marT="64184" marB="64184">
                    <a:solidFill>
                      <a:schemeClr val="tx2"/>
                    </a:solidFill>
                  </a:tcPr>
                </a:tc>
                <a:extLst>
                  <a:ext uri="{0D108BD9-81ED-4DB2-BD59-A6C34878D82A}">
                    <a16:rowId xmlns:a16="http://schemas.microsoft.com/office/drawing/2014/main" val="10000"/>
                  </a:ext>
                </a:extLst>
              </a:tr>
            </a:tbl>
          </a:graphicData>
        </a:graphic>
      </p:graphicFrame>
      <p:sp>
        <p:nvSpPr>
          <p:cNvPr id="11" name="Platshållare för text 5"/>
          <p:cNvSpPr>
            <a:spLocks noGrp="1"/>
          </p:cNvSpPr>
          <p:nvPr>
            <p:ph type="body" sz="quarter" idx="11" hasCustomPrompt="1"/>
          </p:nvPr>
        </p:nvSpPr>
        <p:spPr>
          <a:xfrm>
            <a:off x="2434234" y="1979078"/>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a:p>
            <a:pPr lvl="0"/>
            <a:endParaRPr lang="sv-SE" dirty="0"/>
          </a:p>
        </p:txBody>
      </p:sp>
      <p:sp>
        <p:nvSpPr>
          <p:cNvPr id="12" name="Platshållare för text 5"/>
          <p:cNvSpPr>
            <a:spLocks noGrp="1"/>
          </p:cNvSpPr>
          <p:nvPr>
            <p:ph type="body" sz="quarter" idx="12" hasCustomPrompt="1"/>
          </p:nvPr>
        </p:nvSpPr>
        <p:spPr>
          <a:xfrm>
            <a:off x="4568744" y="1976961"/>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p:txBody>
      </p:sp>
      <p:sp>
        <p:nvSpPr>
          <p:cNvPr id="13" name="Platshållare för text 5"/>
          <p:cNvSpPr>
            <a:spLocks noGrp="1"/>
          </p:cNvSpPr>
          <p:nvPr>
            <p:ph type="body" sz="quarter" idx="13" hasCustomPrompt="1"/>
          </p:nvPr>
        </p:nvSpPr>
        <p:spPr>
          <a:xfrm>
            <a:off x="6703254" y="1979078"/>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p:txBody>
      </p:sp>
    </p:spTree>
    <p:extLst>
      <p:ext uri="{BB962C8B-B14F-4D97-AF65-F5344CB8AC3E}">
        <p14:creationId xmlns:p14="http://schemas.microsoft.com/office/powerpoint/2010/main" val="388773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8_Baksida">
    <p:spTree>
      <p:nvGrpSpPr>
        <p:cNvPr id="1" name=""/>
        <p:cNvGrpSpPr/>
        <p:nvPr/>
      </p:nvGrpSpPr>
      <p:grpSpPr>
        <a:xfrm>
          <a:off x="0" y="0"/>
          <a:ext cx="0" cy="0"/>
          <a:chOff x="0" y="0"/>
          <a:chExt cx="0" cy="0"/>
        </a:xfrm>
      </p:grpSpPr>
      <p:sp>
        <p:nvSpPr>
          <p:cNvPr id="2" name="Rektangel 1"/>
          <p:cNvSpPr/>
          <p:nvPr userDrawn="1"/>
        </p:nvSpPr>
        <p:spPr>
          <a:xfrm>
            <a:off x="0" y="5168652"/>
            <a:ext cx="9144000" cy="17860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Rektangel 2"/>
          <p:cNvSpPr/>
          <p:nvPr userDrawn="1"/>
        </p:nvSpPr>
        <p:spPr>
          <a:xfrm>
            <a:off x="0" y="0"/>
            <a:ext cx="9144000" cy="5168652"/>
          </a:xfrm>
          <a:prstGeom prst="rect">
            <a:avLst/>
          </a:prstGeom>
          <a:solidFill>
            <a:srgbClr val="0A4C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4" name="Bildobjekt 3" descr="soderkoping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9347" y="5419462"/>
            <a:ext cx="1361344" cy="909776"/>
          </a:xfrm>
          <a:prstGeom prst="rect">
            <a:avLst/>
          </a:prstGeom>
        </p:spPr>
      </p:pic>
    </p:spTree>
    <p:extLst>
      <p:ext uri="{BB962C8B-B14F-4D97-AF65-F5344CB8AC3E}">
        <p14:creationId xmlns:p14="http://schemas.microsoft.com/office/powerpoint/2010/main" val="424707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descr="original_soderkoping_dekor_cmyk.eps"/>
          <p:cNvPicPr>
            <a:picLocks/>
          </p:cNvPicPr>
          <p:nvPr userDrawn="1"/>
        </p:nvPicPr>
        <p:blipFill>
          <a:blip r:embed="rId9">
            <a:extLst>
              <a:ext uri="{28A0092B-C50C-407E-A947-70E740481C1C}">
                <a14:useLocalDpi xmlns:a14="http://schemas.microsoft.com/office/drawing/2010/main" val="0"/>
              </a:ext>
            </a:extLst>
          </a:blip>
          <a:stretch>
            <a:fillRect/>
          </a:stretch>
        </p:blipFill>
        <p:spPr>
          <a:xfrm>
            <a:off x="0" y="6555160"/>
            <a:ext cx="9160709" cy="324000"/>
          </a:xfrm>
          <a:prstGeom prst="rect">
            <a:avLst/>
          </a:prstGeom>
        </p:spPr>
      </p:pic>
      <p:pic>
        <p:nvPicPr>
          <p:cNvPr id="9" name="Bildobjekt 8" descr="soderkoping_cmyk.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68344" y="5700571"/>
            <a:ext cx="1052150" cy="703144"/>
          </a:xfrm>
          <a:prstGeom prst="rect">
            <a:avLst/>
          </a:prstGeom>
        </p:spPr>
      </p:pic>
    </p:spTree>
    <p:extLst>
      <p:ext uri="{BB962C8B-B14F-4D97-AF65-F5344CB8AC3E}">
        <p14:creationId xmlns:p14="http://schemas.microsoft.com/office/powerpoint/2010/main" val="324035524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50" r:id="rId4"/>
    <p:sldLayoutId id="2147483652" r:id="rId5"/>
    <p:sldLayoutId id="2147483664" r:id="rId6"/>
    <p:sldLayoutId id="2147483655" r:id="rId7"/>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tx1"/>
        </a:buClr>
        <a:buSzPct val="125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1"/>
        </a:buClr>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evikomp.se/lessons/471"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7" name="Rubrik 6"/>
          <p:cNvSpPr>
            <a:spLocks noGrp="1"/>
          </p:cNvSpPr>
          <p:nvPr>
            <p:ph type="title"/>
          </p:nvPr>
        </p:nvSpPr>
        <p:spPr>
          <a:xfrm>
            <a:off x="733221" y="568014"/>
            <a:ext cx="6122233" cy="2646313"/>
          </a:xfrm>
        </p:spPr>
        <p:txBody>
          <a:bodyPr/>
          <a:lstStyle/>
          <a:p>
            <a:r>
              <a:rPr lang="sv-SE" sz="4800" dirty="0">
                <a:effectLst/>
              </a:rPr>
              <a:t>Fortbildning social dokumentation</a:t>
            </a:r>
          </a:p>
        </p:txBody>
      </p:sp>
      <p:sp>
        <p:nvSpPr>
          <p:cNvPr id="8" name="Rubrik 6"/>
          <p:cNvSpPr txBox="1">
            <a:spLocks/>
          </p:cNvSpPr>
          <p:nvPr/>
        </p:nvSpPr>
        <p:spPr>
          <a:xfrm>
            <a:off x="847121" y="1008704"/>
            <a:ext cx="3930151" cy="2646313"/>
          </a:xfrm>
          <a:prstGeom prst="rect">
            <a:avLst/>
          </a:prstGeom>
        </p:spPr>
        <p:txBody>
          <a:bodyPr vert="horz" lIns="0" tIns="0" rIns="0" bIns="0" rtlCol="0" anchor="t" anchorCtr="0">
            <a:noAutofit/>
          </a:bodyPr>
          <a:lstStyle>
            <a:lvl1pPr algn="l" defTabSz="457200" rtl="0" eaLnBrk="1" latinLnBrk="0" hangingPunct="1">
              <a:spcBef>
                <a:spcPct val="0"/>
              </a:spcBef>
              <a:buNone/>
              <a:defRPr sz="3600" b="1" kern="1200">
                <a:solidFill>
                  <a:schemeClr val="bg1"/>
                </a:solidFill>
                <a:effectLst>
                  <a:outerShdw blurRad="38100" dist="25400" dir="2700000" algn="tl" rotWithShape="0">
                    <a:srgbClr val="000000">
                      <a:alpha val="43000"/>
                    </a:srgbClr>
                  </a:outerShdw>
                </a:effectLst>
                <a:latin typeface="+mj-lt"/>
                <a:ea typeface="+mj-ea"/>
                <a:cs typeface="+mj-cs"/>
              </a:defRPr>
            </a:lvl1pPr>
          </a:lstStyle>
          <a:p>
            <a:endParaRPr lang="sv-SE" sz="4800" dirty="0"/>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057" y="4079359"/>
            <a:ext cx="2546167" cy="2103212"/>
          </a:xfrm>
          <a:prstGeom prst="rect">
            <a:avLst/>
          </a:prstGeom>
        </p:spPr>
      </p:pic>
    </p:spTree>
    <p:extLst>
      <p:ext uri="{BB962C8B-B14F-4D97-AF65-F5344CB8AC3E}">
        <p14:creationId xmlns:p14="http://schemas.microsoft.com/office/powerpoint/2010/main" val="11220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B17D6-EC40-4569-A752-E17001E0ADDF}"/>
              </a:ext>
            </a:extLst>
          </p:cNvPr>
          <p:cNvSpPr>
            <a:spLocks noGrp="1"/>
          </p:cNvSpPr>
          <p:nvPr>
            <p:ph type="title"/>
          </p:nvPr>
        </p:nvSpPr>
        <p:spPr>
          <a:xfrm>
            <a:off x="457200" y="179110"/>
            <a:ext cx="8229600" cy="1120301"/>
          </a:xfrm>
        </p:spPr>
        <p:txBody>
          <a:bodyPr>
            <a:normAutofit/>
          </a:bodyPr>
          <a:lstStyle/>
          <a:p>
            <a:r>
              <a:rPr lang="sv-SE" b="0" dirty="0"/>
              <a:t>Diskutera hur ni kan omformulera! </a:t>
            </a:r>
            <a:r>
              <a:rPr lang="sv-SE" sz="2200" b="0" dirty="0"/>
              <a:t>Exempel är hämtade från vårt verksamhetssystem</a:t>
            </a:r>
            <a:endParaRPr lang="sv-SE" sz="2200" dirty="0"/>
          </a:p>
        </p:txBody>
      </p:sp>
      <p:sp>
        <p:nvSpPr>
          <p:cNvPr id="3" name="Platshållare för innehåll 2">
            <a:extLst>
              <a:ext uri="{FF2B5EF4-FFF2-40B4-BE49-F238E27FC236}">
                <a16:creationId xmlns:a16="http://schemas.microsoft.com/office/drawing/2014/main" id="{7FC2A23A-C52D-4D34-BA40-2DFE75A09D31}"/>
              </a:ext>
            </a:extLst>
          </p:cNvPr>
          <p:cNvSpPr>
            <a:spLocks noGrp="1"/>
          </p:cNvSpPr>
          <p:nvPr>
            <p:ph idx="1"/>
          </p:nvPr>
        </p:nvSpPr>
        <p:spPr>
          <a:xfrm>
            <a:off x="457200" y="1299411"/>
            <a:ext cx="8229600" cy="4826753"/>
          </a:xfrm>
          <a:solidFill>
            <a:schemeClr val="accent6">
              <a:lumMod val="40000"/>
              <a:lumOff val="60000"/>
            </a:schemeClr>
          </a:solidFill>
        </p:spPr>
        <p:txBody>
          <a:bodyPr>
            <a:normAutofit lnSpcReduction="10000"/>
          </a:bodyPr>
          <a:lstStyle/>
          <a:p>
            <a:r>
              <a:rPr lang="sv-SE" sz="1800" dirty="0"/>
              <a:t>”Kommer upp vid 06-tiden och får smörgås och kaffe. La sig i går kväll men kom inte till ro, somnade efter 24-tiden.</a:t>
            </a:r>
            <a:r>
              <a:rPr lang="sv-SE" sz="1800" b="1" dirty="0"/>
              <a:t>”</a:t>
            </a:r>
          </a:p>
          <a:p>
            <a:endParaRPr lang="sv-SE" sz="1800" dirty="0"/>
          </a:p>
          <a:p>
            <a:r>
              <a:rPr lang="sv-SE" sz="1800" dirty="0"/>
              <a:t>Ska vara två separata anteckningar. En från kvällen kring oron samt hur man stöttar som personal för att enskild ska komma till ro. Hur hjälper man X?</a:t>
            </a:r>
          </a:p>
          <a:p>
            <a:endParaRPr lang="sv-SE" sz="1800" dirty="0"/>
          </a:p>
          <a:p>
            <a:r>
              <a:rPr lang="sv-SE" sz="1800" dirty="0"/>
              <a:t>Exempel på formulering, anteckning 1:</a:t>
            </a:r>
          </a:p>
          <a:p>
            <a:r>
              <a:rPr lang="sv-SE" sz="1800" dirty="0"/>
              <a:t>X vaknade tidigare än vad hen brukar, så X fick en smörgås och kaffe vid 06-tiden. Sedan gick X in till sig och la sig igen och verkade komma till ro en stund till.</a:t>
            </a:r>
          </a:p>
          <a:p>
            <a:endParaRPr lang="sv-SE" dirty="0"/>
          </a:p>
          <a:p>
            <a:r>
              <a:rPr lang="sv-SE" sz="1800" dirty="0"/>
              <a:t>Exempel på formulering, anteckning 2:</a:t>
            </a:r>
          </a:p>
          <a:p>
            <a:r>
              <a:rPr lang="sv-SE" sz="1800" dirty="0"/>
              <a:t>X la sig som hen brukar vid cirka 22.00, men hade svårt att komma till ro. X verkade orolig, var uppe vid flera tillfällen, snurrade i sängen och pratade osammanhängande. Vi satt inne hos X en stund, som då blev lugnare och somnade efter 24-tiden.</a:t>
            </a:r>
          </a:p>
          <a:p>
            <a:endParaRPr lang="sv-SE" sz="1800"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383450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 calcmode="lin" valueType="num">
                                      <p:cBhvr additive="base">
                                        <p:cTn id="2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additive="base">
                                        <p:cTn id="2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B17D6-EC40-4569-A752-E17001E0ADDF}"/>
              </a:ext>
            </a:extLst>
          </p:cNvPr>
          <p:cNvSpPr>
            <a:spLocks noGrp="1"/>
          </p:cNvSpPr>
          <p:nvPr>
            <p:ph type="title"/>
          </p:nvPr>
        </p:nvSpPr>
        <p:spPr>
          <a:xfrm>
            <a:off x="457200" y="179110"/>
            <a:ext cx="8229600" cy="1120301"/>
          </a:xfrm>
        </p:spPr>
        <p:txBody>
          <a:bodyPr>
            <a:normAutofit/>
          </a:bodyPr>
          <a:lstStyle/>
          <a:p>
            <a:r>
              <a:rPr lang="sv-SE" b="0" dirty="0"/>
              <a:t>Diskutera hur ni kan omformulera! </a:t>
            </a:r>
            <a:r>
              <a:rPr lang="sv-SE" sz="2200" b="0" dirty="0"/>
              <a:t>Exempel är hämtade från vårt verksamhetssystem</a:t>
            </a:r>
            <a:endParaRPr lang="sv-SE" sz="2200" dirty="0"/>
          </a:p>
        </p:txBody>
      </p:sp>
      <p:sp>
        <p:nvSpPr>
          <p:cNvPr id="3" name="Platshållare för innehåll 2">
            <a:extLst>
              <a:ext uri="{FF2B5EF4-FFF2-40B4-BE49-F238E27FC236}">
                <a16:creationId xmlns:a16="http://schemas.microsoft.com/office/drawing/2014/main" id="{7FC2A23A-C52D-4D34-BA40-2DFE75A09D31}"/>
              </a:ext>
            </a:extLst>
          </p:cNvPr>
          <p:cNvSpPr>
            <a:spLocks noGrp="1"/>
          </p:cNvSpPr>
          <p:nvPr>
            <p:ph idx="1"/>
          </p:nvPr>
        </p:nvSpPr>
        <p:spPr>
          <a:xfrm>
            <a:off x="457200" y="1299411"/>
            <a:ext cx="8229600" cy="4826753"/>
          </a:xfrm>
          <a:solidFill>
            <a:schemeClr val="accent6">
              <a:lumMod val="40000"/>
              <a:lumOff val="60000"/>
            </a:schemeClr>
          </a:solidFill>
        </p:spPr>
        <p:txBody>
          <a:bodyPr>
            <a:normAutofit fontScale="92500" lnSpcReduction="20000"/>
          </a:bodyPr>
          <a:lstStyle/>
          <a:p>
            <a:r>
              <a:rPr lang="sv-SE" dirty="0"/>
              <a:t>”Sov länge i morse verkar lite mer stillsam och vimsig i dag på förmiddagen.”</a:t>
            </a:r>
          </a:p>
          <a:p>
            <a:endParaRPr lang="sv-SE" sz="800" dirty="0"/>
          </a:p>
          <a:p>
            <a:r>
              <a:rPr lang="sv-SE" dirty="0"/>
              <a:t>Vad är att sova länge? Hur länge? Finns det en oro sammankopplat med trötthet och förändrat beteende? Beskriv mer vad stillsam står för. T.ex. trött? Låg? Beskriv även vad ”vimsig” står för. Pratar osammanhängande? Vandrar runt? Behöver det i nuläget vidtas åtgärder? Kontakt med </a:t>
            </a:r>
            <a:r>
              <a:rPr lang="sv-SE" dirty="0" err="1"/>
              <a:t>ssk</a:t>
            </a:r>
            <a:r>
              <a:rPr lang="sv-SE" dirty="0"/>
              <a:t>? Uppföljning?</a:t>
            </a:r>
          </a:p>
          <a:p>
            <a:endParaRPr lang="sv-SE" sz="800" dirty="0"/>
          </a:p>
          <a:p>
            <a:r>
              <a:rPr lang="sv-SE" dirty="0"/>
              <a:t>Exempel på formulering:</a:t>
            </a:r>
          </a:p>
          <a:p>
            <a:r>
              <a:rPr lang="sv-SE" dirty="0"/>
              <a:t>X vaknar vanligtvis vid 7-tiden på morgonen, sov idag till 10.00. X satt stilla i stolen vid </a:t>
            </a:r>
            <a:r>
              <a:rPr lang="sv-SE" dirty="0" err="1"/>
              <a:t>TV:n</a:t>
            </a:r>
            <a:r>
              <a:rPr lang="sv-SE" dirty="0"/>
              <a:t> större delen av dagen. Jag upplevde att X var lugnare än hen brukar. X såg trött ut och pratade om att gå till sitt arbete trots att det är många år sedan det var aktuellt. Jag tittade till X vid varje timme, men bedömde att jag inte behövde kontakta sjuksköterska. X såg lite piggare ut vid eftermiddagskaffet.</a:t>
            </a:r>
          </a:p>
          <a:p>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273553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B17D6-EC40-4569-A752-E17001E0ADDF}"/>
              </a:ext>
            </a:extLst>
          </p:cNvPr>
          <p:cNvSpPr>
            <a:spLocks noGrp="1"/>
          </p:cNvSpPr>
          <p:nvPr>
            <p:ph type="title"/>
          </p:nvPr>
        </p:nvSpPr>
        <p:spPr>
          <a:xfrm>
            <a:off x="457200" y="443061"/>
            <a:ext cx="8229600" cy="765980"/>
          </a:xfrm>
        </p:spPr>
        <p:txBody>
          <a:bodyPr>
            <a:normAutofit fontScale="90000"/>
          </a:bodyPr>
          <a:lstStyle/>
          <a:p>
            <a:r>
              <a:rPr lang="sv-SE" b="0" dirty="0"/>
              <a:t>Goda exempel från genomförandejournal</a:t>
            </a:r>
          </a:p>
        </p:txBody>
      </p:sp>
      <p:sp>
        <p:nvSpPr>
          <p:cNvPr id="3" name="Platshållare för innehåll 2">
            <a:extLst>
              <a:ext uri="{FF2B5EF4-FFF2-40B4-BE49-F238E27FC236}">
                <a16:creationId xmlns:a16="http://schemas.microsoft.com/office/drawing/2014/main" id="{7FC2A23A-C52D-4D34-BA40-2DFE75A09D31}"/>
              </a:ext>
            </a:extLst>
          </p:cNvPr>
          <p:cNvSpPr>
            <a:spLocks noGrp="1"/>
          </p:cNvSpPr>
          <p:nvPr>
            <p:ph idx="1"/>
          </p:nvPr>
        </p:nvSpPr>
        <p:spPr>
          <a:xfrm>
            <a:off x="457200" y="1209042"/>
            <a:ext cx="8229600" cy="4917122"/>
          </a:xfrm>
          <a:solidFill>
            <a:schemeClr val="accent6">
              <a:lumMod val="40000"/>
              <a:lumOff val="60000"/>
            </a:schemeClr>
          </a:solidFill>
        </p:spPr>
        <p:txBody>
          <a:bodyPr>
            <a:normAutofit lnSpcReduction="10000"/>
          </a:bodyPr>
          <a:lstStyle/>
          <a:p>
            <a:r>
              <a:rPr lang="sv-SE" dirty="0"/>
              <a:t>Varit upp 4 gånger under natten. Försökt att bemöta henne med lugn och finnas där. Kommit till ro ett tag och sen kommit upp senare igen. Inte kunnat komma till ro ordentligt även fast man funnit där och kunnat hjälpa henne och sitta och prata en stund.</a:t>
            </a:r>
          </a:p>
          <a:p>
            <a:endParaRPr lang="sv-SE" dirty="0"/>
          </a:p>
          <a:p>
            <a:r>
              <a:rPr lang="sv-SE" dirty="0"/>
              <a:t>Får rapport från nattpersonalen som säger att X har varit vaken mest hela natten, trampat fram och tillbaka i korridoren och suttit på sängkanten. Hon säger att hon har ont i benet och när nattpersonalen erbjuder värktablett så tackar hon nej. Nattpersonalen har även hittat en lapp som X skrivit ungefär "Värk i höger ben. Men vart är alla människor. Var är sjukpersonalen. Känns inte alls bra. X, kl.22.”</a:t>
            </a:r>
          </a:p>
        </p:txBody>
      </p:sp>
    </p:spTree>
    <p:extLst>
      <p:ext uri="{BB962C8B-B14F-4D97-AF65-F5344CB8AC3E}">
        <p14:creationId xmlns:p14="http://schemas.microsoft.com/office/powerpoint/2010/main" val="1310401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B17D6-EC40-4569-A752-E17001E0ADDF}"/>
              </a:ext>
            </a:extLst>
          </p:cNvPr>
          <p:cNvSpPr>
            <a:spLocks noGrp="1"/>
          </p:cNvSpPr>
          <p:nvPr>
            <p:ph type="title"/>
          </p:nvPr>
        </p:nvSpPr>
        <p:spPr>
          <a:xfrm>
            <a:off x="457200" y="443061"/>
            <a:ext cx="8229600" cy="765980"/>
          </a:xfrm>
        </p:spPr>
        <p:txBody>
          <a:bodyPr>
            <a:normAutofit fontScale="90000"/>
          </a:bodyPr>
          <a:lstStyle/>
          <a:p>
            <a:r>
              <a:rPr lang="sv-SE" b="0" dirty="0"/>
              <a:t>Goda exempel från genomförandejournal</a:t>
            </a:r>
          </a:p>
        </p:txBody>
      </p:sp>
      <p:sp>
        <p:nvSpPr>
          <p:cNvPr id="3" name="Platshållare för innehåll 2">
            <a:extLst>
              <a:ext uri="{FF2B5EF4-FFF2-40B4-BE49-F238E27FC236}">
                <a16:creationId xmlns:a16="http://schemas.microsoft.com/office/drawing/2014/main" id="{7FC2A23A-C52D-4D34-BA40-2DFE75A09D31}"/>
              </a:ext>
            </a:extLst>
          </p:cNvPr>
          <p:cNvSpPr>
            <a:spLocks noGrp="1"/>
          </p:cNvSpPr>
          <p:nvPr>
            <p:ph idx="1"/>
          </p:nvPr>
        </p:nvSpPr>
        <p:spPr>
          <a:xfrm>
            <a:off x="457200" y="1209042"/>
            <a:ext cx="8229600" cy="4917122"/>
          </a:xfrm>
          <a:solidFill>
            <a:schemeClr val="accent6">
              <a:lumMod val="40000"/>
              <a:lumOff val="60000"/>
            </a:schemeClr>
          </a:solidFill>
        </p:spPr>
        <p:txBody>
          <a:bodyPr>
            <a:normAutofit fontScale="92500"/>
          </a:bodyPr>
          <a:lstStyle/>
          <a:p>
            <a:r>
              <a:rPr lang="sv-SE" dirty="0"/>
              <a:t>När dagpersonalen kommit och X kommer ut ifrån sig så syns det att hon är ostadig på benen och personalen upplever att hon är irriterad. Hon säger att hon talat om för nattpersonalen att hon haft ont i natt, men att nattpersonalen inte hade velat ge henne någon värktablett och att hon istället skulle gå in och lägga sig och vänta på morgonmedicinen.</a:t>
            </a:r>
          </a:p>
          <a:p>
            <a:endParaRPr lang="sv-SE" dirty="0"/>
          </a:p>
          <a:p>
            <a:endParaRPr lang="sv-SE" dirty="0"/>
          </a:p>
          <a:p>
            <a:r>
              <a:rPr lang="sv-SE" dirty="0"/>
              <a:t>Upptäckte på morgonen när X skulle komma upp ur sängen, att hon var röd och svullen på knogen på </a:t>
            </a:r>
            <a:r>
              <a:rPr lang="sv-SE" dirty="0" err="1"/>
              <a:t>vä</a:t>
            </a:r>
            <a:r>
              <a:rPr lang="sv-SE" dirty="0"/>
              <a:t>. pekfinger. Frågade henne om det gjorde ont, men inte mer än vanligt tyckte hon.</a:t>
            </a:r>
            <a:br>
              <a:rPr lang="sv-SE" dirty="0"/>
            </a:br>
            <a:r>
              <a:rPr lang="sv-SE" dirty="0"/>
              <a:t>SSK har varit här och tittat</a:t>
            </a:r>
          </a:p>
        </p:txBody>
      </p:sp>
    </p:spTree>
    <p:extLst>
      <p:ext uri="{BB962C8B-B14F-4D97-AF65-F5344CB8AC3E}">
        <p14:creationId xmlns:p14="http://schemas.microsoft.com/office/powerpoint/2010/main" val="769150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B17D6-EC40-4569-A752-E17001E0ADDF}"/>
              </a:ext>
            </a:extLst>
          </p:cNvPr>
          <p:cNvSpPr>
            <a:spLocks noGrp="1"/>
          </p:cNvSpPr>
          <p:nvPr>
            <p:ph type="title"/>
          </p:nvPr>
        </p:nvSpPr>
        <p:spPr>
          <a:xfrm>
            <a:off x="457200" y="443061"/>
            <a:ext cx="8229600" cy="765980"/>
          </a:xfrm>
        </p:spPr>
        <p:txBody>
          <a:bodyPr>
            <a:normAutofit fontScale="90000"/>
          </a:bodyPr>
          <a:lstStyle/>
          <a:p>
            <a:r>
              <a:rPr lang="sv-SE" b="0" dirty="0"/>
              <a:t>Goda exempel från genomförandejournal</a:t>
            </a:r>
          </a:p>
        </p:txBody>
      </p:sp>
      <p:sp>
        <p:nvSpPr>
          <p:cNvPr id="3" name="Platshållare för innehåll 2">
            <a:extLst>
              <a:ext uri="{FF2B5EF4-FFF2-40B4-BE49-F238E27FC236}">
                <a16:creationId xmlns:a16="http://schemas.microsoft.com/office/drawing/2014/main" id="{7FC2A23A-C52D-4D34-BA40-2DFE75A09D31}"/>
              </a:ext>
            </a:extLst>
          </p:cNvPr>
          <p:cNvSpPr>
            <a:spLocks noGrp="1"/>
          </p:cNvSpPr>
          <p:nvPr>
            <p:ph idx="1"/>
          </p:nvPr>
        </p:nvSpPr>
        <p:spPr>
          <a:xfrm>
            <a:off x="457200" y="1209042"/>
            <a:ext cx="8229600" cy="4917122"/>
          </a:xfrm>
          <a:solidFill>
            <a:schemeClr val="accent6">
              <a:lumMod val="40000"/>
              <a:lumOff val="60000"/>
            </a:schemeClr>
          </a:solidFill>
        </p:spPr>
        <p:txBody>
          <a:bodyPr>
            <a:normAutofit/>
          </a:bodyPr>
          <a:lstStyle/>
          <a:p>
            <a:r>
              <a:rPr lang="sv-SE" dirty="0"/>
              <a:t>X har varit </a:t>
            </a:r>
            <a:r>
              <a:rPr lang="sv-SE" dirty="0" err="1"/>
              <a:t>styrig</a:t>
            </a:r>
            <a:r>
              <a:rPr lang="sv-SE" dirty="0"/>
              <a:t> mest hela dagen, åkt fram och tillbaka i korridoren och inte verkat riktigt nöjd med tillvaron. Personal försöker prata med henne och ger förslag på saker hon kan hitta på, men ingenting passar. Säger flera gånger att hon vill åka ut utomhus men så fort personalen har hjälpt henne ut så vill hon in igen. "Drar" i personalen och kräver mycket uppmärksamhet och säger han hon vill ha hjälp, men när hon får hjälp så är det fel.</a:t>
            </a:r>
            <a:br>
              <a:rPr lang="sv-SE" dirty="0"/>
            </a:br>
            <a:r>
              <a:rPr lang="sv-SE" dirty="0"/>
              <a:t>När personal ska hjälpa X att byta inkontinensskydd under em. är hon arg, liver och slåss och vill inte alls vara medgörlig. </a:t>
            </a:r>
            <a:r>
              <a:rPr lang="sv-SE" dirty="0" err="1"/>
              <a:t>Haldolen</a:t>
            </a:r>
            <a:r>
              <a:rPr lang="sv-SE" dirty="0"/>
              <a:t> som hon fått vid 14 och 20 verkar inte haft någon effekt alls idag.</a:t>
            </a:r>
          </a:p>
          <a:p>
            <a:endParaRPr lang="sv-SE" dirty="0"/>
          </a:p>
          <a:p>
            <a:endParaRPr lang="sv-SE" dirty="0"/>
          </a:p>
        </p:txBody>
      </p:sp>
    </p:spTree>
    <p:extLst>
      <p:ext uri="{BB962C8B-B14F-4D97-AF65-F5344CB8AC3E}">
        <p14:creationId xmlns:p14="http://schemas.microsoft.com/office/powerpoint/2010/main" val="4037607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B17D6-EC40-4569-A752-E17001E0ADDF}"/>
              </a:ext>
            </a:extLst>
          </p:cNvPr>
          <p:cNvSpPr>
            <a:spLocks noGrp="1"/>
          </p:cNvSpPr>
          <p:nvPr>
            <p:ph type="title"/>
          </p:nvPr>
        </p:nvSpPr>
        <p:spPr>
          <a:xfrm>
            <a:off x="457200" y="443061"/>
            <a:ext cx="8229600" cy="765980"/>
          </a:xfrm>
        </p:spPr>
        <p:txBody>
          <a:bodyPr>
            <a:normAutofit fontScale="90000"/>
          </a:bodyPr>
          <a:lstStyle/>
          <a:p>
            <a:r>
              <a:rPr lang="sv-SE" b="0" dirty="0"/>
              <a:t>Goda exempel från genomförandejournal</a:t>
            </a:r>
          </a:p>
        </p:txBody>
      </p:sp>
      <p:sp>
        <p:nvSpPr>
          <p:cNvPr id="3" name="Platshållare för innehåll 2">
            <a:extLst>
              <a:ext uri="{FF2B5EF4-FFF2-40B4-BE49-F238E27FC236}">
                <a16:creationId xmlns:a16="http://schemas.microsoft.com/office/drawing/2014/main" id="{7FC2A23A-C52D-4D34-BA40-2DFE75A09D31}"/>
              </a:ext>
            </a:extLst>
          </p:cNvPr>
          <p:cNvSpPr>
            <a:spLocks noGrp="1"/>
          </p:cNvSpPr>
          <p:nvPr>
            <p:ph idx="1"/>
          </p:nvPr>
        </p:nvSpPr>
        <p:spPr>
          <a:xfrm>
            <a:off x="457200" y="1209042"/>
            <a:ext cx="8229600" cy="4917122"/>
          </a:xfrm>
          <a:solidFill>
            <a:schemeClr val="accent6">
              <a:lumMod val="40000"/>
              <a:lumOff val="60000"/>
            </a:schemeClr>
          </a:solidFill>
        </p:spPr>
        <p:txBody>
          <a:bodyPr>
            <a:normAutofit/>
          </a:bodyPr>
          <a:lstStyle/>
          <a:p>
            <a:r>
              <a:rPr lang="sv-SE" dirty="0"/>
              <a:t>Lugn och glad under morgonen och förmiddagen. Blir erbjuden dusch flertalet ggr under morgonen, men tackar bestämt nej, går i alla fall med på att tvätta sig ordentligt under armarna och ansikte. Byter till rena kläder och underkläder, vill ha hjälp med rakningen. Har under fm hjälpt till med att lämna soporna och varit med till stora salen och spelat piano. Äter bra och sitter gärna i matsalen och samtalar med personal.</a:t>
            </a:r>
          </a:p>
          <a:p>
            <a:endParaRPr lang="sv-SE" dirty="0"/>
          </a:p>
          <a:p>
            <a:r>
              <a:rPr lang="sv-SE" dirty="0"/>
              <a:t>X ringde och ville ha hjälp att boka om en tid till vårdcentralen *datum*. Ny tid är bokad *datum*. X önskar att personal följer med. </a:t>
            </a:r>
          </a:p>
          <a:p>
            <a:endParaRPr lang="sv-SE" dirty="0"/>
          </a:p>
        </p:txBody>
      </p:sp>
    </p:spTree>
    <p:extLst>
      <p:ext uri="{BB962C8B-B14F-4D97-AF65-F5344CB8AC3E}">
        <p14:creationId xmlns:p14="http://schemas.microsoft.com/office/powerpoint/2010/main" val="1800590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551F0E4-1B12-4FD3-9BE9-7689EB2F170D}"/>
              </a:ext>
            </a:extLst>
          </p:cNvPr>
          <p:cNvSpPr>
            <a:spLocks noGrp="1"/>
          </p:cNvSpPr>
          <p:nvPr>
            <p:ph idx="1"/>
          </p:nvPr>
        </p:nvSpPr>
        <p:spPr>
          <a:xfrm>
            <a:off x="457200" y="546755"/>
            <a:ext cx="8229600" cy="5015060"/>
          </a:xfrm>
          <a:solidFill>
            <a:schemeClr val="bg1">
              <a:lumMod val="75000"/>
            </a:schemeClr>
          </a:solidFill>
        </p:spPr>
        <p:txBody>
          <a:bodyPr/>
          <a:lstStyle/>
          <a:p>
            <a:endParaRPr lang="sv-SE" dirty="0"/>
          </a:p>
          <a:p>
            <a:endParaRPr lang="sv-SE" dirty="0"/>
          </a:p>
          <a:p>
            <a:pPr algn="ctr"/>
            <a:endParaRPr lang="sv-SE" sz="4000" dirty="0"/>
          </a:p>
          <a:p>
            <a:pPr algn="ctr"/>
            <a:r>
              <a:rPr lang="sv-SE" sz="4000" dirty="0"/>
              <a:t>Steg 3 - Hälso- och sjukvårdsdokumentation</a:t>
            </a:r>
          </a:p>
          <a:p>
            <a:endParaRPr lang="sv-SE" dirty="0"/>
          </a:p>
          <a:p>
            <a:endParaRPr lang="sv-SE" dirty="0"/>
          </a:p>
        </p:txBody>
      </p:sp>
    </p:spTree>
    <p:extLst>
      <p:ext uri="{BB962C8B-B14F-4D97-AF65-F5344CB8AC3E}">
        <p14:creationId xmlns:p14="http://schemas.microsoft.com/office/powerpoint/2010/main" val="1037051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B40D5B-D8B2-4F6F-8A27-29C38EED83A7}"/>
              </a:ext>
            </a:extLst>
          </p:cNvPr>
          <p:cNvSpPr>
            <a:spLocks noGrp="1"/>
          </p:cNvSpPr>
          <p:nvPr>
            <p:ph type="title"/>
          </p:nvPr>
        </p:nvSpPr>
        <p:spPr>
          <a:xfrm>
            <a:off x="457200" y="274638"/>
            <a:ext cx="8229600" cy="995362"/>
          </a:xfrm>
          <a:solidFill>
            <a:schemeClr val="bg1">
              <a:lumMod val="75000"/>
            </a:schemeClr>
          </a:solidFill>
        </p:spPr>
        <p:txBody>
          <a:bodyPr>
            <a:normAutofit/>
          </a:bodyPr>
          <a:lstStyle/>
          <a:p>
            <a:r>
              <a:rPr lang="sv-SE" b="0" dirty="0"/>
              <a:t>Social journal &amp; hälso- och journal</a:t>
            </a:r>
            <a:endParaRPr lang="sv-SE" dirty="0"/>
          </a:p>
        </p:txBody>
      </p:sp>
      <p:sp>
        <p:nvSpPr>
          <p:cNvPr id="3" name="Platshållare för innehåll 2">
            <a:extLst>
              <a:ext uri="{FF2B5EF4-FFF2-40B4-BE49-F238E27FC236}">
                <a16:creationId xmlns:a16="http://schemas.microsoft.com/office/drawing/2014/main" id="{EA99AC7F-52C2-44AA-AB65-CBEEEC081A7F}"/>
              </a:ext>
            </a:extLst>
          </p:cNvPr>
          <p:cNvSpPr>
            <a:spLocks noGrp="1"/>
          </p:cNvSpPr>
          <p:nvPr>
            <p:ph sz="half" idx="1"/>
          </p:nvPr>
        </p:nvSpPr>
        <p:spPr>
          <a:xfrm>
            <a:off x="457200" y="1270000"/>
            <a:ext cx="4038600" cy="4856163"/>
          </a:xfrm>
          <a:noFill/>
        </p:spPr>
        <p:txBody>
          <a:bodyPr>
            <a:normAutofit fontScale="92500" lnSpcReduction="20000"/>
          </a:bodyPr>
          <a:lstStyle/>
          <a:p>
            <a:r>
              <a:rPr lang="sv-SE" dirty="0"/>
              <a:t>Beviljad insats </a:t>
            </a:r>
            <a:r>
              <a:rPr lang="sv-SE" dirty="0" err="1"/>
              <a:t>enl</a:t>
            </a:r>
            <a:r>
              <a:rPr lang="sv-SE" dirty="0"/>
              <a:t> </a:t>
            </a:r>
            <a:r>
              <a:rPr lang="sv-SE" dirty="0" err="1"/>
              <a:t>SoL</a:t>
            </a:r>
            <a:r>
              <a:rPr lang="sv-SE" dirty="0"/>
              <a:t> o LSS är social dokumentation och  sker i social journal</a:t>
            </a:r>
          </a:p>
          <a:p>
            <a:r>
              <a:rPr lang="sv-SE" dirty="0"/>
              <a:t>Hälso- och sjukvårdsuppgift som finns i vårdplan är dokumentation enligt HSL och sker i hälso- och sjukvårdsjournal</a:t>
            </a:r>
          </a:p>
          <a:p>
            <a:r>
              <a:rPr lang="sv-SE" b="1" dirty="0"/>
              <a:t>Kan behöva skriva om en händelse  i båda!</a:t>
            </a:r>
          </a:p>
          <a:p>
            <a:r>
              <a:rPr lang="sv-SE" dirty="0"/>
              <a:t>Skyldig att vara uppdaterad på social journal och vårdplaner i HS dokumentation varje arbetspass</a:t>
            </a:r>
          </a:p>
          <a:p>
            <a:pPr marL="0" indent="0">
              <a:buNone/>
            </a:pPr>
            <a:endParaRPr lang="sv-SE" dirty="0"/>
          </a:p>
        </p:txBody>
      </p:sp>
      <p:sp>
        <p:nvSpPr>
          <p:cNvPr id="4" name="Platshållare för innehåll 3">
            <a:extLst>
              <a:ext uri="{FF2B5EF4-FFF2-40B4-BE49-F238E27FC236}">
                <a16:creationId xmlns:a16="http://schemas.microsoft.com/office/drawing/2014/main" id="{8972BC8A-D051-48EC-A229-75D2F6CA14ED}"/>
              </a:ext>
            </a:extLst>
          </p:cNvPr>
          <p:cNvSpPr>
            <a:spLocks noGrp="1"/>
          </p:cNvSpPr>
          <p:nvPr>
            <p:ph sz="half" idx="2"/>
          </p:nvPr>
        </p:nvSpPr>
        <p:spPr>
          <a:xfrm>
            <a:off x="4648199" y="1270000"/>
            <a:ext cx="4137581" cy="5243922"/>
          </a:xfrm>
          <a:solidFill>
            <a:schemeClr val="accent6">
              <a:lumMod val="40000"/>
              <a:lumOff val="60000"/>
            </a:schemeClr>
          </a:solidFill>
        </p:spPr>
        <p:txBody>
          <a:bodyPr>
            <a:normAutofit fontScale="92500" lnSpcReduction="20000"/>
          </a:bodyPr>
          <a:lstStyle/>
          <a:p>
            <a:pPr marL="0" indent="0">
              <a:buNone/>
            </a:pPr>
            <a:r>
              <a:rPr lang="sv-SE" dirty="0"/>
              <a:t>Vad bör dokumenteras var?</a:t>
            </a:r>
          </a:p>
          <a:p>
            <a:pPr marL="0" indent="0">
              <a:buNone/>
            </a:pPr>
            <a:endParaRPr lang="sv-SE" sz="800" dirty="0"/>
          </a:p>
          <a:p>
            <a:pPr marL="0" indent="0">
              <a:buNone/>
            </a:pPr>
            <a:r>
              <a:rPr lang="sv-SE" dirty="0"/>
              <a:t>Exempel</a:t>
            </a:r>
          </a:p>
          <a:p>
            <a:pPr marL="0" indent="0">
              <a:buNone/>
            </a:pPr>
            <a:r>
              <a:rPr lang="sv-SE" dirty="0"/>
              <a:t>Det finns en vårdplan om oro.</a:t>
            </a:r>
          </a:p>
          <a:p>
            <a:pPr marL="0" indent="0">
              <a:buNone/>
            </a:pPr>
            <a:endParaRPr lang="sv-SE" sz="800" dirty="0"/>
          </a:p>
          <a:p>
            <a:pPr marL="0" indent="0">
              <a:buNone/>
            </a:pPr>
            <a:r>
              <a:rPr lang="sv-SE" dirty="0"/>
              <a:t>Detta har hänt:</a:t>
            </a:r>
          </a:p>
          <a:p>
            <a:pPr marL="0" indent="0">
              <a:buNone/>
            </a:pPr>
            <a:r>
              <a:rPr lang="sv-SE" dirty="0"/>
              <a:t>X har idag varit på promenad med sin fru, de var tillsammans på ett Café. </a:t>
            </a:r>
          </a:p>
          <a:p>
            <a:pPr marL="0" indent="0">
              <a:buNone/>
            </a:pPr>
            <a:r>
              <a:rPr lang="sv-SE" dirty="0"/>
              <a:t>När han kom tillbaka var han orolig och vandrade i korridoren under eftermiddagen. </a:t>
            </a:r>
          </a:p>
          <a:p>
            <a:pPr marL="0" indent="0">
              <a:buNone/>
            </a:pPr>
            <a:endParaRPr lang="sv-SE" dirty="0"/>
          </a:p>
          <a:p>
            <a:pPr marL="0" indent="0">
              <a:buNone/>
            </a:pPr>
            <a:r>
              <a:rPr lang="sv-SE" dirty="0"/>
              <a:t>Ovanstående bör dokumenteras i både social journal och i HS vårdplan</a:t>
            </a:r>
          </a:p>
        </p:txBody>
      </p:sp>
    </p:spTree>
    <p:extLst>
      <p:ext uri="{BB962C8B-B14F-4D97-AF65-F5344CB8AC3E}">
        <p14:creationId xmlns:p14="http://schemas.microsoft.com/office/powerpoint/2010/main" val="1606561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092681-2016-4504-A43D-368F00BE2B67}"/>
              </a:ext>
            </a:extLst>
          </p:cNvPr>
          <p:cNvSpPr>
            <a:spLocks noGrp="1"/>
          </p:cNvSpPr>
          <p:nvPr>
            <p:ph type="title"/>
          </p:nvPr>
        </p:nvSpPr>
        <p:spPr>
          <a:xfrm>
            <a:off x="457200" y="274638"/>
            <a:ext cx="8229600" cy="845950"/>
          </a:xfrm>
          <a:solidFill>
            <a:schemeClr val="bg1">
              <a:lumMod val="75000"/>
            </a:schemeClr>
          </a:solidFill>
        </p:spPr>
        <p:txBody>
          <a:bodyPr>
            <a:normAutofit/>
          </a:bodyPr>
          <a:lstStyle/>
          <a:p>
            <a:r>
              <a:rPr lang="sv-SE" dirty="0"/>
              <a:t>Hälso- och sjukvårdsjournal</a:t>
            </a:r>
          </a:p>
        </p:txBody>
      </p:sp>
      <p:sp>
        <p:nvSpPr>
          <p:cNvPr id="3" name="Platshållare för innehåll 2">
            <a:extLst>
              <a:ext uri="{FF2B5EF4-FFF2-40B4-BE49-F238E27FC236}">
                <a16:creationId xmlns:a16="http://schemas.microsoft.com/office/drawing/2014/main" id="{1ECCD98E-D7AB-4284-818E-79F5054CA9ED}"/>
              </a:ext>
            </a:extLst>
          </p:cNvPr>
          <p:cNvSpPr>
            <a:spLocks noGrp="1"/>
          </p:cNvSpPr>
          <p:nvPr>
            <p:ph idx="1"/>
          </p:nvPr>
        </p:nvSpPr>
        <p:spPr>
          <a:xfrm>
            <a:off x="457200" y="1120588"/>
            <a:ext cx="8229600" cy="5005575"/>
          </a:xfrm>
        </p:spPr>
        <p:txBody>
          <a:bodyPr>
            <a:normAutofit fontScale="92500" lnSpcReduction="10000"/>
          </a:bodyPr>
          <a:lstStyle/>
          <a:p>
            <a:pPr marL="342900" lvl="0" indent="-342900" defTabSz="914400">
              <a:spcBef>
                <a:spcPts val="0"/>
              </a:spcBef>
              <a:buClrTx/>
              <a:buSzTx/>
              <a:buFont typeface="Arial" panose="020B0604020202020204" pitchFamily="34" charset="0"/>
              <a:buChar char="•"/>
              <a:defRPr/>
            </a:pPr>
            <a:r>
              <a:rPr lang="sv-SE" dirty="0"/>
              <a:t>Syftet med vårdplan är att alla personer som är involverade i patientens vård ska arbeta mot samma mål och gemensamt genomföra de åtgärder som beslutats. </a:t>
            </a:r>
          </a:p>
          <a:p>
            <a:pPr lvl="0" defTabSz="914400">
              <a:spcBef>
                <a:spcPts val="0"/>
              </a:spcBef>
              <a:buClrTx/>
              <a:buSzTx/>
              <a:defRPr/>
            </a:pPr>
            <a:r>
              <a:rPr lang="sv-SE" dirty="0"/>
              <a:t> </a:t>
            </a:r>
          </a:p>
          <a:p>
            <a:pPr marL="342900" lvl="0" indent="-342900" defTabSz="914400">
              <a:spcBef>
                <a:spcPts val="0"/>
              </a:spcBef>
              <a:buClrTx/>
              <a:buSzTx/>
              <a:buFont typeface="Arial" panose="020B0604020202020204" pitchFamily="34" charset="0"/>
              <a:buChar char="•"/>
              <a:defRPr/>
            </a:pPr>
            <a:r>
              <a:rPr lang="sv-SE" dirty="0"/>
              <a:t>Vårdplanen är tvärprofessionell och alla dokumenterar utifrån sin yrkesgrupps perspektiv. Det innebär att alla journalföringspliktiga yrkesgrupper tillför och ansvarar för sin del i den gemensamma vårdplanen som pekar framåt i tiden. Vad ska göras för patienten från och med nu och framåt. </a:t>
            </a:r>
          </a:p>
          <a:p>
            <a:pPr marL="342900" lvl="0" indent="-342900" defTabSz="914400">
              <a:spcBef>
                <a:spcPts val="0"/>
              </a:spcBef>
              <a:buClrTx/>
              <a:buSzTx/>
              <a:buFont typeface="Arial" panose="020B0604020202020204" pitchFamily="34" charset="0"/>
              <a:buChar char="•"/>
              <a:defRPr/>
            </a:pPr>
            <a:endParaRPr lang="sv-SE" dirty="0"/>
          </a:p>
          <a:p>
            <a:pPr marL="342900" lvl="0" indent="-342900" defTabSz="914400" eaLnBrk="0" fontAlgn="base" hangingPunct="0">
              <a:spcBef>
                <a:spcPct val="0"/>
              </a:spcBef>
              <a:spcAft>
                <a:spcPct val="0"/>
              </a:spcAft>
              <a:buClrTx/>
              <a:buSzTx/>
              <a:buFont typeface="Arial" panose="020B0604020202020204" pitchFamily="34" charset="0"/>
              <a:buChar char="•"/>
            </a:pPr>
            <a:r>
              <a:rPr lang="sv-SE" altLang="sv-SE" dirty="0"/>
              <a:t>Vårdplan HS iakttagelse – Här ska omvårdnadspersonal dokumentera vid iakttagelse av hälso- och sjukvårdsärenden där det inte finns någon pågående vårdplan. </a:t>
            </a:r>
          </a:p>
          <a:p>
            <a:pPr lvl="0" defTabSz="914400" eaLnBrk="0" fontAlgn="base" hangingPunct="0">
              <a:spcBef>
                <a:spcPct val="0"/>
              </a:spcBef>
              <a:spcAft>
                <a:spcPct val="0"/>
              </a:spcAft>
              <a:buClrTx/>
              <a:buSzTx/>
            </a:pPr>
            <a:endParaRPr lang="sv-SE" altLang="sv-SE" dirty="0"/>
          </a:p>
          <a:p>
            <a:pPr marL="342900" indent="-342900" defTabSz="914400" eaLnBrk="0" fontAlgn="base" hangingPunct="0">
              <a:spcBef>
                <a:spcPct val="0"/>
              </a:spcBef>
              <a:spcAft>
                <a:spcPct val="0"/>
              </a:spcAft>
              <a:buClrTx/>
              <a:buSzTx/>
              <a:buFont typeface="Arial" panose="020B0604020202020204" pitchFamily="34" charset="0"/>
              <a:buChar char="•"/>
            </a:pPr>
            <a:r>
              <a:rPr lang="sv-SE" dirty="0"/>
              <a:t>HS iakttagelse kommer heta vårdbegäran i Life Care</a:t>
            </a:r>
          </a:p>
          <a:p>
            <a:pPr marL="342900" lvl="0" indent="-342900" defTabSz="914400" eaLnBrk="0" fontAlgn="base" hangingPunct="0">
              <a:spcBef>
                <a:spcPct val="0"/>
              </a:spcBef>
              <a:spcAft>
                <a:spcPct val="0"/>
              </a:spcAft>
              <a:buClrTx/>
              <a:buSzTx/>
              <a:buFont typeface="Arial" panose="020B0604020202020204" pitchFamily="34" charset="0"/>
              <a:buChar char="•"/>
            </a:pPr>
            <a:endParaRPr lang="sv-SE" altLang="sv-SE" dirty="0"/>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2217870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B17D6-EC40-4569-A752-E17001E0ADDF}"/>
              </a:ext>
            </a:extLst>
          </p:cNvPr>
          <p:cNvSpPr>
            <a:spLocks noGrp="1"/>
          </p:cNvSpPr>
          <p:nvPr>
            <p:ph type="title"/>
          </p:nvPr>
        </p:nvSpPr>
        <p:spPr>
          <a:xfrm>
            <a:off x="457200" y="179110"/>
            <a:ext cx="8229600" cy="1120301"/>
          </a:xfrm>
        </p:spPr>
        <p:txBody>
          <a:bodyPr>
            <a:normAutofit/>
          </a:bodyPr>
          <a:lstStyle/>
          <a:p>
            <a:r>
              <a:rPr lang="sv-SE" b="0" dirty="0"/>
              <a:t>Diskutera hur ni kan omformulera! </a:t>
            </a:r>
            <a:r>
              <a:rPr lang="sv-SE" sz="2200" b="0" dirty="0"/>
              <a:t>Exempel är hämtade från vårt verksamhetssystem</a:t>
            </a:r>
            <a:endParaRPr lang="sv-SE" sz="2200" dirty="0"/>
          </a:p>
        </p:txBody>
      </p:sp>
      <p:sp>
        <p:nvSpPr>
          <p:cNvPr id="3" name="Platshållare för innehåll 2">
            <a:extLst>
              <a:ext uri="{FF2B5EF4-FFF2-40B4-BE49-F238E27FC236}">
                <a16:creationId xmlns:a16="http://schemas.microsoft.com/office/drawing/2014/main" id="{7FC2A23A-C52D-4D34-BA40-2DFE75A09D31}"/>
              </a:ext>
            </a:extLst>
          </p:cNvPr>
          <p:cNvSpPr>
            <a:spLocks noGrp="1"/>
          </p:cNvSpPr>
          <p:nvPr>
            <p:ph idx="1"/>
          </p:nvPr>
        </p:nvSpPr>
        <p:spPr>
          <a:xfrm>
            <a:off x="457200" y="1299411"/>
            <a:ext cx="8229600" cy="4826753"/>
          </a:xfrm>
          <a:solidFill>
            <a:schemeClr val="bg1">
              <a:lumMod val="75000"/>
            </a:schemeClr>
          </a:solidFill>
        </p:spPr>
        <p:txBody>
          <a:bodyPr>
            <a:normAutofit fontScale="92500" lnSpcReduction="20000"/>
          </a:bodyPr>
          <a:lstStyle/>
          <a:p>
            <a:r>
              <a:rPr lang="sv-SE" dirty="0"/>
              <a:t>”X är röd i sina ljumskar.”</a:t>
            </a:r>
          </a:p>
          <a:p>
            <a:endParaRPr lang="sv-SE" dirty="0"/>
          </a:p>
          <a:p>
            <a:r>
              <a:rPr lang="sv-SE" dirty="0"/>
              <a:t>Här behövs en åtgärd, vem en kontaktar för att se över behandling eller dylikt. Är detta en HS dokumentation eller Social dokumentation?</a:t>
            </a:r>
          </a:p>
          <a:p>
            <a:endParaRPr lang="sv-SE" dirty="0"/>
          </a:p>
          <a:p>
            <a:r>
              <a:rPr lang="sv-SE" dirty="0"/>
              <a:t>Exempel på formulering i social journal:</a:t>
            </a:r>
          </a:p>
          <a:p>
            <a:r>
              <a:rPr lang="sv-SE" dirty="0"/>
              <a:t>”I morse upptäckte jag att X är röd i sina ljumskar. Jag har ringt sjuksköterskan, som kom under förmiddagen för att göra en bedömning. Läs mer i hälso- och sjukvårdsjournal.”</a:t>
            </a:r>
          </a:p>
          <a:p>
            <a:endParaRPr lang="sv-SE" dirty="0"/>
          </a:p>
          <a:p>
            <a:r>
              <a:rPr lang="sv-SE" dirty="0"/>
              <a:t>Exempel på formulering i HS iakttagelse:</a:t>
            </a:r>
          </a:p>
          <a:p>
            <a:r>
              <a:rPr lang="sv-SE" dirty="0"/>
              <a:t>I morse upptäckte jag att X är röd i sina ljumskar. Jag har ringt sjuksköterskan.</a:t>
            </a:r>
          </a:p>
          <a:p>
            <a:endParaRPr lang="sv-SE" dirty="0"/>
          </a:p>
          <a:p>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67186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7C78E1-ED11-47B5-9D46-7A960D0ADF32}"/>
              </a:ext>
            </a:extLst>
          </p:cNvPr>
          <p:cNvSpPr>
            <a:spLocks noGrp="1"/>
          </p:cNvSpPr>
          <p:nvPr>
            <p:ph type="title"/>
          </p:nvPr>
        </p:nvSpPr>
        <p:spPr/>
        <p:txBody>
          <a:bodyPr/>
          <a:lstStyle/>
          <a:p>
            <a:r>
              <a:rPr lang="sv-SE" b="0" dirty="0"/>
              <a:t>Fortbildningens innehåll</a:t>
            </a:r>
          </a:p>
        </p:txBody>
      </p:sp>
      <p:sp>
        <p:nvSpPr>
          <p:cNvPr id="3" name="Platshållare för innehåll 2">
            <a:extLst>
              <a:ext uri="{FF2B5EF4-FFF2-40B4-BE49-F238E27FC236}">
                <a16:creationId xmlns:a16="http://schemas.microsoft.com/office/drawing/2014/main" id="{393CBDE1-FABA-4E2A-BD02-C2239A2C2626}"/>
              </a:ext>
            </a:extLst>
          </p:cNvPr>
          <p:cNvSpPr>
            <a:spLocks noGrp="1"/>
          </p:cNvSpPr>
          <p:nvPr>
            <p:ph idx="1"/>
          </p:nvPr>
        </p:nvSpPr>
        <p:spPr>
          <a:xfrm>
            <a:off x="457200" y="1417638"/>
            <a:ext cx="8229600" cy="4708525"/>
          </a:xfrm>
        </p:spPr>
        <p:txBody>
          <a:bodyPr>
            <a:normAutofit lnSpcReduction="10000"/>
          </a:bodyPr>
          <a:lstStyle/>
          <a:p>
            <a:pPr marL="342900" indent="-342900">
              <a:buFont typeface="Arial" panose="020B0604020202020204" pitchFamily="34" charset="0"/>
              <a:buChar char="•"/>
            </a:pPr>
            <a:r>
              <a:rPr lang="sv-SE" b="1" dirty="0"/>
              <a:t>Steg 1</a:t>
            </a:r>
            <a:r>
              <a:rPr lang="sv-SE" dirty="0"/>
              <a:t> Film i </a:t>
            </a:r>
            <a:r>
              <a:rPr lang="sv-SE" dirty="0" err="1"/>
              <a:t>Evi</a:t>
            </a:r>
            <a:r>
              <a:rPr lang="sv-SE" dirty="0"/>
              <a:t> komp om dokumentation på 30 min </a:t>
            </a:r>
          </a:p>
          <a:p>
            <a:pPr marL="342900" indent="-342900">
              <a:buFont typeface="Arial" panose="020B0604020202020204" pitchFamily="34" charset="0"/>
              <a:buChar char="•"/>
            </a:pPr>
            <a:endParaRPr lang="sv-SE" sz="800" dirty="0"/>
          </a:p>
          <a:p>
            <a:pPr marL="342900" indent="-342900">
              <a:buFont typeface="Arial" panose="020B0604020202020204" pitchFamily="34" charset="0"/>
              <a:buChar char="•"/>
            </a:pPr>
            <a:r>
              <a:rPr lang="sv-SE" b="1" dirty="0"/>
              <a:t>Steg 2 </a:t>
            </a:r>
            <a:r>
              <a:rPr lang="sv-SE" dirty="0"/>
              <a:t>Diskussionsövningar</a:t>
            </a:r>
          </a:p>
          <a:p>
            <a:pPr marL="1085850" lvl="1" indent="-342900">
              <a:buFont typeface="Arial" panose="020B0604020202020204" pitchFamily="34" charset="0"/>
              <a:buChar char="•"/>
            </a:pPr>
            <a:r>
              <a:rPr lang="sv-SE" dirty="0"/>
              <a:t>Exempel från social journal att diskutera i grupp</a:t>
            </a:r>
            <a:endParaRPr lang="sv-SE" sz="800" dirty="0"/>
          </a:p>
          <a:p>
            <a:pPr marL="1085850" lvl="1" indent="-342900">
              <a:buFont typeface="Arial" panose="020B0604020202020204" pitchFamily="34" charset="0"/>
              <a:buChar char="•"/>
            </a:pPr>
            <a:r>
              <a:rPr lang="sv-SE" dirty="0"/>
              <a:t>Goda exempel från social journal</a:t>
            </a:r>
          </a:p>
          <a:p>
            <a:endParaRPr lang="sv-SE" sz="800" dirty="0"/>
          </a:p>
          <a:p>
            <a:pPr marL="342900" indent="-342900">
              <a:buFont typeface="Arial" panose="020B0604020202020204" pitchFamily="34" charset="0"/>
              <a:buChar char="•"/>
            </a:pPr>
            <a:r>
              <a:rPr lang="sv-SE" b="1" dirty="0"/>
              <a:t>Steg 3</a:t>
            </a:r>
            <a:r>
              <a:rPr lang="sv-SE" dirty="0"/>
              <a:t> Hälso- och sjukvårdsdokumentation</a:t>
            </a:r>
          </a:p>
          <a:p>
            <a:pPr marL="1085850" lvl="1" indent="-342900">
              <a:buFont typeface="Arial" panose="020B0604020202020204" pitchFamily="34" charset="0"/>
              <a:buChar char="•"/>
            </a:pPr>
            <a:r>
              <a:rPr lang="sv-SE" dirty="0"/>
              <a:t>Vad ska stå var, social journal – journal enligt HSL</a:t>
            </a:r>
          </a:p>
          <a:p>
            <a:pPr marL="342900" indent="-342900">
              <a:buFont typeface="Arial" panose="020B0604020202020204" pitchFamily="34" charset="0"/>
              <a:buChar char="•"/>
            </a:pPr>
            <a:endParaRPr lang="sv-SE" sz="800" dirty="0"/>
          </a:p>
          <a:p>
            <a:pPr marL="342900" indent="-342900">
              <a:buFont typeface="Arial" panose="020B0604020202020204" pitchFamily="34" charset="0"/>
              <a:buChar char="•"/>
            </a:pPr>
            <a:r>
              <a:rPr lang="sv-SE" b="1" dirty="0"/>
              <a:t>Steg 4</a:t>
            </a:r>
            <a:r>
              <a:rPr lang="sv-SE" dirty="0"/>
              <a:t> Kort repetition</a:t>
            </a:r>
          </a:p>
          <a:p>
            <a:pPr marL="342900" indent="-342900">
              <a:buFont typeface="Arial" panose="020B0604020202020204" pitchFamily="34" charset="0"/>
              <a:buChar char="•"/>
            </a:pPr>
            <a:endParaRPr lang="sv-SE" sz="800" dirty="0"/>
          </a:p>
          <a:p>
            <a:pPr marL="342900" indent="-342900">
              <a:buFont typeface="Arial" panose="020B0604020202020204" pitchFamily="34" charset="0"/>
              <a:buChar char="•"/>
            </a:pPr>
            <a:r>
              <a:rPr lang="sv-SE" dirty="0"/>
              <a:t>Checklista/lathund att ha vid datorer där det dokumenteras</a:t>
            </a:r>
          </a:p>
          <a:p>
            <a:pPr marL="342900" indent="-342900">
              <a:buFont typeface="Arial" panose="020B0604020202020204" pitchFamily="34" charset="0"/>
              <a:buChar char="•"/>
            </a:pPr>
            <a:endParaRPr lang="sv-SE" sz="800" dirty="0"/>
          </a:p>
          <a:p>
            <a:pPr marL="342900" indent="-342900">
              <a:buFont typeface="Arial" panose="020B0604020202020204" pitchFamily="34" charset="0"/>
              <a:buChar char="•"/>
            </a:pPr>
            <a:r>
              <a:rPr lang="sv-SE" dirty="0"/>
              <a:t>Granskning av dokumentation</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endParaRPr lang="sv-SE" dirty="0"/>
          </a:p>
        </p:txBody>
      </p:sp>
    </p:spTree>
    <p:extLst>
      <p:ext uri="{BB962C8B-B14F-4D97-AF65-F5344CB8AC3E}">
        <p14:creationId xmlns:p14="http://schemas.microsoft.com/office/powerpoint/2010/main" val="660180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551F0E4-1B12-4FD3-9BE9-7689EB2F170D}"/>
              </a:ext>
            </a:extLst>
          </p:cNvPr>
          <p:cNvSpPr>
            <a:spLocks noGrp="1"/>
          </p:cNvSpPr>
          <p:nvPr>
            <p:ph idx="1"/>
          </p:nvPr>
        </p:nvSpPr>
        <p:spPr>
          <a:xfrm>
            <a:off x="457200" y="546755"/>
            <a:ext cx="8229600" cy="5015060"/>
          </a:xfrm>
          <a:solidFill>
            <a:schemeClr val="accent1">
              <a:lumMod val="60000"/>
              <a:lumOff val="40000"/>
            </a:schemeClr>
          </a:solidFill>
        </p:spPr>
        <p:txBody>
          <a:bodyPr/>
          <a:lstStyle/>
          <a:p>
            <a:endParaRPr lang="sv-SE" dirty="0"/>
          </a:p>
          <a:p>
            <a:endParaRPr lang="sv-SE" dirty="0"/>
          </a:p>
          <a:p>
            <a:pPr algn="ctr"/>
            <a:endParaRPr lang="sv-SE" sz="4000" dirty="0"/>
          </a:p>
          <a:p>
            <a:pPr algn="ctr"/>
            <a:r>
              <a:rPr lang="sv-SE" sz="4000" dirty="0"/>
              <a:t>Steg 4 - Kort repetition</a:t>
            </a:r>
          </a:p>
          <a:p>
            <a:endParaRPr lang="sv-SE" dirty="0"/>
          </a:p>
          <a:p>
            <a:endParaRPr lang="sv-SE" dirty="0"/>
          </a:p>
        </p:txBody>
      </p:sp>
    </p:spTree>
    <p:extLst>
      <p:ext uri="{BB962C8B-B14F-4D97-AF65-F5344CB8AC3E}">
        <p14:creationId xmlns:p14="http://schemas.microsoft.com/office/powerpoint/2010/main" val="3160002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B17D6-EC40-4569-A752-E17001E0ADDF}"/>
              </a:ext>
            </a:extLst>
          </p:cNvPr>
          <p:cNvSpPr>
            <a:spLocks noGrp="1"/>
          </p:cNvSpPr>
          <p:nvPr>
            <p:ph type="title"/>
          </p:nvPr>
        </p:nvSpPr>
        <p:spPr>
          <a:xfrm>
            <a:off x="457200" y="443061"/>
            <a:ext cx="8229600" cy="641022"/>
          </a:xfrm>
        </p:spPr>
        <p:txBody>
          <a:bodyPr>
            <a:normAutofit/>
          </a:bodyPr>
          <a:lstStyle/>
          <a:p>
            <a:r>
              <a:rPr lang="sv-SE" b="0" dirty="0"/>
              <a:t>Genomförandeplan…</a:t>
            </a:r>
            <a:endParaRPr lang="sv-SE" dirty="0"/>
          </a:p>
        </p:txBody>
      </p:sp>
      <p:sp>
        <p:nvSpPr>
          <p:cNvPr id="3" name="Platshållare för innehåll 2">
            <a:extLst>
              <a:ext uri="{FF2B5EF4-FFF2-40B4-BE49-F238E27FC236}">
                <a16:creationId xmlns:a16="http://schemas.microsoft.com/office/drawing/2014/main" id="{7FC2A23A-C52D-4D34-BA40-2DFE75A09D31}"/>
              </a:ext>
            </a:extLst>
          </p:cNvPr>
          <p:cNvSpPr>
            <a:spLocks noGrp="1"/>
          </p:cNvSpPr>
          <p:nvPr>
            <p:ph idx="1"/>
          </p:nvPr>
        </p:nvSpPr>
        <p:spPr>
          <a:xfrm>
            <a:off x="457200" y="1084083"/>
            <a:ext cx="8229600" cy="4514077"/>
          </a:xfrm>
          <a:solidFill>
            <a:schemeClr val="accent1">
              <a:lumMod val="60000"/>
              <a:lumOff val="40000"/>
            </a:schemeClr>
          </a:solidFill>
        </p:spPr>
        <p:txBody>
          <a:bodyPr>
            <a:normAutofit/>
          </a:bodyPr>
          <a:lstStyle/>
          <a:p>
            <a:r>
              <a:rPr lang="sv-SE" dirty="0"/>
              <a:t>…ska upprättas</a:t>
            </a:r>
          </a:p>
          <a:p>
            <a:pPr marL="342900" lvl="0" indent="-342900">
              <a:buFont typeface="Arial" panose="020B0604020202020204" pitchFamily="34" charset="0"/>
              <a:buChar char="•"/>
            </a:pPr>
            <a:r>
              <a:rPr lang="sv-SE" b="1" dirty="0"/>
              <a:t>tillsammans</a:t>
            </a:r>
            <a:r>
              <a:rPr lang="sv-SE" dirty="0"/>
              <a:t> med den enskilde</a:t>
            </a:r>
          </a:p>
          <a:p>
            <a:pPr marL="342900" lvl="0" indent="-342900">
              <a:buFont typeface="Arial" panose="020B0604020202020204" pitchFamily="34" charset="0"/>
              <a:buChar char="•"/>
            </a:pPr>
            <a:r>
              <a:rPr lang="sv-SE" dirty="0"/>
              <a:t>I samband med att insatsen </a:t>
            </a:r>
            <a:r>
              <a:rPr lang="sv-SE" b="1" dirty="0"/>
              <a:t>startar</a:t>
            </a:r>
          </a:p>
          <a:p>
            <a:pPr marL="342900" lvl="0" indent="-342900">
              <a:buFont typeface="Arial" panose="020B0604020202020204" pitchFamily="34" charset="0"/>
              <a:buChar char="•"/>
            </a:pPr>
            <a:r>
              <a:rPr lang="sv-SE" dirty="0"/>
              <a:t>och tydliggör </a:t>
            </a:r>
            <a:r>
              <a:rPr lang="sv-SE" b="1" dirty="0"/>
              <a:t>vad när hur och vem</a:t>
            </a:r>
          </a:p>
          <a:p>
            <a:pPr marL="342900" lvl="0" indent="-342900">
              <a:buFont typeface="Arial" panose="020B0604020202020204" pitchFamily="34" charset="0"/>
              <a:buChar char="•"/>
            </a:pPr>
            <a:r>
              <a:rPr lang="sv-SE" dirty="0"/>
              <a:t>och innehålla </a:t>
            </a:r>
            <a:r>
              <a:rPr lang="sv-SE" b="1" dirty="0"/>
              <a:t>mål</a:t>
            </a:r>
            <a:r>
              <a:rPr lang="sv-SE" dirty="0"/>
              <a:t> för varje aktivitet, och när målen ska följas upp</a:t>
            </a:r>
          </a:p>
          <a:p>
            <a:pPr marL="342900" lvl="0" indent="-342900">
              <a:buFont typeface="Arial" panose="020B0604020202020204" pitchFamily="34" charset="0"/>
              <a:buChar char="•"/>
            </a:pPr>
            <a:r>
              <a:rPr lang="sv-SE" dirty="0"/>
              <a:t>vilka som deltagit</a:t>
            </a:r>
          </a:p>
          <a:p>
            <a:pPr marL="342900" lvl="0" indent="-342900">
              <a:buFont typeface="Arial" panose="020B0604020202020204" pitchFamily="34" charset="0"/>
              <a:buChar char="•"/>
            </a:pPr>
            <a:r>
              <a:rPr lang="sv-SE" dirty="0"/>
              <a:t>när planen fastställs</a:t>
            </a:r>
          </a:p>
          <a:p>
            <a:pPr marL="342900" lvl="0" indent="-342900">
              <a:buFont typeface="Arial" panose="020B0604020202020204" pitchFamily="34" charset="0"/>
              <a:buChar char="•"/>
            </a:pPr>
            <a:endParaRPr lang="sv-SE" dirty="0"/>
          </a:p>
          <a:p>
            <a:pPr lvl="0"/>
            <a:r>
              <a:rPr lang="sv-SE" sz="2800" dirty="0"/>
              <a:t>Genomförandeplanen ska alltid vara aktuell!</a:t>
            </a:r>
          </a:p>
          <a:p>
            <a:pPr lvl="0"/>
            <a:endParaRPr lang="sv-SE" dirty="0"/>
          </a:p>
          <a:p>
            <a:endParaRPr lang="sv-SE" dirty="0"/>
          </a:p>
        </p:txBody>
      </p:sp>
    </p:spTree>
    <p:extLst>
      <p:ext uri="{BB962C8B-B14F-4D97-AF65-F5344CB8AC3E}">
        <p14:creationId xmlns:p14="http://schemas.microsoft.com/office/powerpoint/2010/main" val="2127018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B17D6-EC40-4569-A752-E17001E0ADDF}"/>
              </a:ext>
            </a:extLst>
          </p:cNvPr>
          <p:cNvSpPr>
            <a:spLocks noGrp="1"/>
          </p:cNvSpPr>
          <p:nvPr>
            <p:ph type="title"/>
          </p:nvPr>
        </p:nvSpPr>
        <p:spPr>
          <a:xfrm>
            <a:off x="457200" y="443061"/>
            <a:ext cx="8229600" cy="641022"/>
          </a:xfrm>
        </p:spPr>
        <p:txBody>
          <a:bodyPr>
            <a:normAutofit/>
          </a:bodyPr>
          <a:lstStyle/>
          <a:p>
            <a:r>
              <a:rPr lang="sv-SE" b="0" dirty="0"/>
              <a:t>Målformuleringar för varje mål/delmål</a:t>
            </a:r>
            <a:endParaRPr lang="sv-SE" dirty="0"/>
          </a:p>
        </p:txBody>
      </p:sp>
      <p:sp>
        <p:nvSpPr>
          <p:cNvPr id="3" name="Platshållare för innehåll 2">
            <a:extLst>
              <a:ext uri="{FF2B5EF4-FFF2-40B4-BE49-F238E27FC236}">
                <a16:creationId xmlns:a16="http://schemas.microsoft.com/office/drawing/2014/main" id="{7FC2A23A-C52D-4D34-BA40-2DFE75A09D31}"/>
              </a:ext>
            </a:extLst>
          </p:cNvPr>
          <p:cNvSpPr>
            <a:spLocks noGrp="1"/>
          </p:cNvSpPr>
          <p:nvPr>
            <p:ph idx="1"/>
          </p:nvPr>
        </p:nvSpPr>
        <p:spPr>
          <a:xfrm>
            <a:off x="457200" y="1084084"/>
            <a:ext cx="8229600" cy="4380014"/>
          </a:xfrm>
          <a:solidFill>
            <a:schemeClr val="accent1">
              <a:lumMod val="60000"/>
              <a:lumOff val="40000"/>
            </a:schemeClr>
          </a:solidFill>
        </p:spPr>
        <p:txBody>
          <a:bodyPr>
            <a:normAutofit/>
          </a:bodyPr>
          <a:lstStyle/>
          <a:p>
            <a:r>
              <a:rPr lang="sv-SE" dirty="0"/>
              <a:t>Utvecklande och rehabiliterande mål</a:t>
            </a:r>
          </a:p>
          <a:p>
            <a:pPr marL="1085850" lvl="1" indent="-342900">
              <a:buFont typeface="Arial" panose="020B0604020202020204" pitchFamily="34" charset="0"/>
              <a:buChar char="•"/>
            </a:pPr>
            <a:r>
              <a:rPr lang="sv-SE" dirty="0"/>
              <a:t>Att få stöd i att…</a:t>
            </a:r>
          </a:p>
          <a:p>
            <a:pPr marL="1085850" lvl="1" indent="-342900">
              <a:buFont typeface="Arial" panose="020B0604020202020204" pitchFamily="34" charset="0"/>
              <a:buChar char="•"/>
            </a:pPr>
            <a:r>
              <a:rPr lang="sv-SE" dirty="0"/>
              <a:t>Känna trygghet genom att…</a:t>
            </a:r>
          </a:p>
          <a:p>
            <a:pPr marL="1085850" lvl="1" indent="-342900">
              <a:buFont typeface="Arial" panose="020B0604020202020204" pitchFamily="34" charset="0"/>
              <a:buChar char="•"/>
            </a:pPr>
            <a:r>
              <a:rPr lang="sv-SE" dirty="0"/>
              <a:t>Kunna delta i…</a:t>
            </a:r>
          </a:p>
          <a:p>
            <a:pPr marL="1085850" lvl="1" indent="-342900">
              <a:buFont typeface="Arial" panose="020B0604020202020204" pitchFamily="34" charset="0"/>
              <a:buChar char="•"/>
            </a:pPr>
            <a:r>
              <a:rPr lang="sv-SE" dirty="0"/>
              <a:t>Att åter kunna…</a:t>
            </a:r>
          </a:p>
          <a:p>
            <a:endParaRPr lang="sv-SE" sz="800" dirty="0"/>
          </a:p>
          <a:p>
            <a:r>
              <a:rPr lang="sv-SE" dirty="0"/>
              <a:t>Bibehållande mål</a:t>
            </a:r>
          </a:p>
          <a:p>
            <a:pPr marL="1085850" lvl="1" indent="-342900">
              <a:buFont typeface="Arial" panose="020B0604020202020204" pitchFamily="34" charset="0"/>
              <a:buChar char="•"/>
            </a:pPr>
            <a:r>
              <a:rPr lang="sv-SE" dirty="0"/>
              <a:t>Att få hjälp med att…</a:t>
            </a:r>
          </a:p>
          <a:p>
            <a:pPr marL="1085850" lvl="1" indent="-342900">
              <a:buFont typeface="Arial" panose="020B0604020202020204" pitchFamily="34" charset="0"/>
              <a:buChar char="•"/>
            </a:pPr>
            <a:r>
              <a:rPr lang="sv-SE" dirty="0"/>
              <a:t>Att fortsätta kunna…</a:t>
            </a:r>
          </a:p>
          <a:p>
            <a:pPr marL="1085850" lvl="1" indent="-342900">
              <a:buFont typeface="Arial" panose="020B0604020202020204" pitchFamily="34" charset="0"/>
              <a:buChar char="•"/>
            </a:pPr>
            <a:r>
              <a:rPr lang="sv-SE" dirty="0"/>
              <a:t>Upprätthålla/bibehålla förmågan att…</a:t>
            </a:r>
          </a:p>
          <a:p>
            <a:r>
              <a:rPr lang="sv-SE" sz="3200" dirty="0"/>
              <a:t>Så konkreta mål som möjligt!</a:t>
            </a:r>
          </a:p>
          <a:p>
            <a:endParaRPr lang="sv-SE" dirty="0"/>
          </a:p>
        </p:txBody>
      </p:sp>
    </p:spTree>
    <p:extLst>
      <p:ext uri="{BB962C8B-B14F-4D97-AF65-F5344CB8AC3E}">
        <p14:creationId xmlns:p14="http://schemas.microsoft.com/office/powerpoint/2010/main" val="1395617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B17D6-EC40-4569-A752-E17001E0ADDF}"/>
              </a:ext>
            </a:extLst>
          </p:cNvPr>
          <p:cNvSpPr>
            <a:spLocks noGrp="1"/>
          </p:cNvSpPr>
          <p:nvPr>
            <p:ph type="title"/>
          </p:nvPr>
        </p:nvSpPr>
        <p:spPr>
          <a:xfrm>
            <a:off x="457200" y="443061"/>
            <a:ext cx="8229600" cy="641022"/>
          </a:xfrm>
          <a:solidFill>
            <a:schemeClr val="accent1">
              <a:lumMod val="60000"/>
              <a:lumOff val="40000"/>
            </a:schemeClr>
          </a:solidFill>
        </p:spPr>
        <p:txBody>
          <a:bodyPr>
            <a:normAutofit/>
          </a:bodyPr>
          <a:lstStyle/>
          <a:p>
            <a:r>
              <a:rPr lang="sv-SE" b="0" dirty="0"/>
              <a:t>Journalanteckningar</a:t>
            </a:r>
            <a:endParaRPr lang="sv-SE" dirty="0"/>
          </a:p>
        </p:txBody>
      </p:sp>
      <p:sp>
        <p:nvSpPr>
          <p:cNvPr id="3" name="Platshållare för innehåll 2">
            <a:extLst>
              <a:ext uri="{FF2B5EF4-FFF2-40B4-BE49-F238E27FC236}">
                <a16:creationId xmlns:a16="http://schemas.microsoft.com/office/drawing/2014/main" id="{7FC2A23A-C52D-4D34-BA40-2DFE75A09D31}"/>
              </a:ext>
            </a:extLst>
          </p:cNvPr>
          <p:cNvSpPr>
            <a:spLocks noGrp="1"/>
          </p:cNvSpPr>
          <p:nvPr>
            <p:ph idx="1"/>
          </p:nvPr>
        </p:nvSpPr>
        <p:spPr>
          <a:xfrm>
            <a:off x="457200" y="1469214"/>
            <a:ext cx="2724345" cy="1507461"/>
          </a:xfrm>
          <a:solidFill>
            <a:schemeClr val="accent2"/>
          </a:solidFill>
        </p:spPr>
        <p:txBody>
          <a:bodyPr>
            <a:normAutofit fontScale="92500" lnSpcReduction="10000"/>
          </a:bodyPr>
          <a:lstStyle/>
          <a:p>
            <a:pPr marL="342900" lvl="0" indent="-342900">
              <a:buFont typeface="Arial" panose="020B0604020202020204" pitchFamily="34" charset="0"/>
              <a:buChar char="•"/>
            </a:pPr>
            <a:r>
              <a:rPr lang="sv-SE" sz="3000" dirty="0"/>
              <a:t>vara korta</a:t>
            </a:r>
          </a:p>
          <a:p>
            <a:pPr marL="342900" lvl="0" indent="-342900">
              <a:buFont typeface="Arial" panose="020B0604020202020204" pitchFamily="34" charset="0"/>
              <a:buChar char="•"/>
            </a:pPr>
            <a:r>
              <a:rPr lang="sv-SE" sz="3000" dirty="0"/>
              <a:t>vara tydliga </a:t>
            </a:r>
          </a:p>
          <a:p>
            <a:pPr marL="342900" lvl="0" indent="-342900">
              <a:buFont typeface="Arial" panose="020B0604020202020204" pitchFamily="34" charset="0"/>
              <a:buChar char="•"/>
            </a:pPr>
            <a:r>
              <a:rPr lang="sv-SE" sz="3000" dirty="0"/>
              <a:t>vara sakliga</a:t>
            </a:r>
          </a:p>
          <a:p>
            <a:endParaRPr lang="sv-SE" dirty="0"/>
          </a:p>
        </p:txBody>
      </p:sp>
      <p:sp>
        <p:nvSpPr>
          <p:cNvPr id="4" name="textruta 3">
            <a:extLst>
              <a:ext uri="{FF2B5EF4-FFF2-40B4-BE49-F238E27FC236}">
                <a16:creationId xmlns:a16="http://schemas.microsoft.com/office/drawing/2014/main" id="{88A4ABB9-74D6-4E30-8ECB-1480609B5416}"/>
              </a:ext>
            </a:extLst>
          </p:cNvPr>
          <p:cNvSpPr txBox="1"/>
          <p:nvPr/>
        </p:nvSpPr>
        <p:spPr>
          <a:xfrm>
            <a:off x="5506080" y="5116447"/>
            <a:ext cx="3393649" cy="1600438"/>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sv-SE" sz="2000" dirty="0"/>
              <a:t>vid </a:t>
            </a:r>
            <a:r>
              <a:rPr lang="sv-SE" sz="2000" b="1" dirty="0"/>
              <a:t>möten </a:t>
            </a:r>
            <a:r>
              <a:rPr lang="sv-SE" sz="2000" dirty="0"/>
              <a:t>det framgå vilka som deltagit, </a:t>
            </a:r>
          </a:p>
          <a:p>
            <a:pPr marL="285750" indent="-285750">
              <a:buFont typeface="Arial" panose="020B0604020202020204" pitchFamily="34" charset="0"/>
              <a:buChar char="•"/>
            </a:pPr>
            <a:r>
              <a:rPr lang="sv-SE" sz="2000" dirty="0"/>
              <a:t>frågor som behandlats</a:t>
            </a:r>
          </a:p>
          <a:p>
            <a:pPr marL="285750" indent="-285750">
              <a:buFont typeface="Arial" panose="020B0604020202020204" pitchFamily="34" charset="0"/>
              <a:buChar char="•"/>
            </a:pPr>
            <a:r>
              <a:rPr lang="sv-SE" sz="2000" dirty="0"/>
              <a:t>vad det resulterat i</a:t>
            </a:r>
          </a:p>
          <a:p>
            <a:endParaRPr lang="sv-SE" dirty="0"/>
          </a:p>
        </p:txBody>
      </p:sp>
      <p:sp>
        <p:nvSpPr>
          <p:cNvPr id="5" name="textruta 4">
            <a:extLst>
              <a:ext uri="{FF2B5EF4-FFF2-40B4-BE49-F238E27FC236}">
                <a16:creationId xmlns:a16="http://schemas.microsoft.com/office/drawing/2014/main" id="{CC816782-9418-4802-9271-8F38E3668C95}"/>
              </a:ext>
            </a:extLst>
          </p:cNvPr>
          <p:cNvSpPr txBox="1"/>
          <p:nvPr/>
        </p:nvSpPr>
        <p:spPr>
          <a:xfrm>
            <a:off x="0" y="4067667"/>
            <a:ext cx="2724346" cy="2523768"/>
          </a:xfrm>
          <a:prstGeom prst="rect">
            <a:avLst/>
          </a:prstGeom>
          <a:solidFill>
            <a:schemeClr val="accent4">
              <a:lumMod val="40000"/>
              <a:lumOff val="60000"/>
            </a:schemeClr>
          </a:solidFill>
        </p:spPr>
        <p:txBody>
          <a:bodyPr wrap="square" rtlCol="0">
            <a:spAutoFit/>
          </a:bodyPr>
          <a:lstStyle/>
          <a:p>
            <a:pPr marL="285750" indent="-285750">
              <a:buFont typeface="Arial" panose="020B0604020202020204" pitchFamily="34" charset="0"/>
              <a:buChar char="•"/>
            </a:pPr>
            <a:r>
              <a:rPr lang="sv-SE" sz="2000" dirty="0"/>
              <a:t>vid </a:t>
            </a:r>
            <a:r>
              <a:rPr lang="sv-SE" sz="2000" b="1" dirty="0"/>
              <a:t>telefonsamtal</a:t>
            </a:r>
            <a:r>
              <a:rPr lang="sv-SE" sz="2000" dirty="0"/>
              <a:t> och </a:t>
            </a:r>
            <a:r>
              <a:rPr lang="sv-SE" sz="2000" b="1" dirty="0"/>
              <a:t>mail</a:t>
            </a:r>
            <a:r>
              <a:rPr lang="sv-SE" sz="2000" dirty="0"/>
              <a:t> det framgå vem som tagit kontakt </a:t>
            </a:r>
          </a:p>
          <a:p>
            <a:pPr marL="285750" indent="-285750">
              <a:buFont typeface="Arial" panose="020B0604020202020204" pitchFamily="34" charset="0"/>
              <a:buChar char="•"/>
            </a:pPr>
            <a:r>
              <a:rPr lang="sv-SE" sz="2000" dirty="0"/>
              <a:t>i vilket syfte </a:t>
            </a:r>
          </a:p>
          <a:p>
            <a:pPr marL="285750" indent="-285750">
              <a:buFont typeface="Arial" panose="020B0604020202020204" pitchFamily="34" charset="0"/>
              <a:buChar char="•"/>
            </a:pPr>
            <a:r>
              <a:rPr lang="sv-SE" sz="2000" dirty="0"/>
              <a:t>vad som framkommit</a:t>
            </a:r>
          </a:p>
          <a:p>
            <a:endParaRPr lang="sv-SE" dirty="0"/>
          </a:p>
        </p:txBody>
      </p:sp>
      <p:sp>
        <p:nvSpPr>
          <p:cNvPr id="6" name="textruta 5">
            <a:extLst>
              <a:ext uri="{FF2B5EF4-FFF2-40B4-BE49-F238E27FC236}">
                <a16:creationId xmlns:a16="http://schemas.microsoft.com/office/drawing/2014/main" id="{C15D9C20-1628-4A3E-975B-E368E4D992B7}"/>
              </a:ext>
            </a:extLst>
          </p:cNvPr>
          <p:cNvSpPr txBox="1"/>
          <p:nvPr/>
        </p:nvSpPr>
        <p:spPr>
          <a:xfrm>
            <a:off x="4421173" y="1099561"/>
            <a:ext cx="4110086" cy="2246769"/>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sv-SE" sz="2000" dirty="0"/>
              <a:t>upprättas vid åtgärder som vidtas</a:t>
            </a:r>
          </a:p>
          <a:p>
            <a:pPr marL="285750" lvl="0" indent="-285750">
              <a:buFont typeface="Arial" panose="020B0604020202020204" pitchFamily="34" charset="0"/>
              <a:buChar char="•"/>
            </a:pPr>
            <a:r>
              <a:rPr lang="sv-SE" sz="2000" dirty="0"/>
              <a:t>upprättas omständigheter och händelser av betydelse</a:t>
            </a:r>
          </a:p>
          <a:p>
            <a:pPr marL="285750" lvl="0" indent="-285750">
              <a:buFont typeface="Arial" panose="020B0604020202020204" pitchFamily="34" charset="0"/>
              <a:buChar char="•"/>
            </a:pPr>
            <a:r>
              <a:rPr lang="sv-SE" sz="2000" dirty="0"/>
              <a:t>upprättas hur genomförandet utifrån genomförandeplan går, såsom uppföljning av mål </a:t>
            </a:r>
          </a:p>
        </p:txBody>
      </p:sp>
      <p:sp>
        <p:nvSpPr>
          <p:cNvPr id="7" name="textruta 6">
            <a:extLst>
              <a:ext uri="{FF2B5EF4-FFF2-40B4-BE49-F238E27FC236}">
                <a16:creationId xmlns:a16="http://schemas.microsoft.com/office/drawing/2014/main" id="{326B833A-F1F6-4C66-AC70-4055B879D93D}"/>
              </a:ext>
            </a:extLst>
          </p:cNvPr>
          <p:cNvSpPr txBox="1"/>
          <p:nvPr/>
        </p:nvSpPr>
        <p:spPr>
          <a:xfrm>
            <a:off x="2935705" y="3542048"/>
            <a:ext cx="3962400" cy="1384995"/>
          </a:xfrm>
          <a:prstGeom prst="rect">
            <a:avLst/>
          </a:prstGeom>
          <a:solidFill>
            <a:schemeClr val="accent1">
              <a:lumMod val="40000"/>
              <a:lumOff val="60000"/>
            </a:schemeClr>
          </a:solidFill>
        </p:spPr>
        <p:txBody>
          <a:bodyPr wrap="square" rtlCol="0">
            <a:spAutoFit/>
          </a:bodyPr>
          <a:lstStyle/>
          <a:p>
            <a:pPr marL="285750" indent="-285750">
              <a:buFont typeface="Arial" panose="020B0604020202020204" pitchFamily="34" charset="0"/>
              <a:buChar char="•"/>
            </a:pPr>
            <a:r>
              <a:rPr lang="sv-SE" sz="2800" dirty="0"/>
              <a:t>Vad har hänt?</a:t>
            </a:r>
          </a:p>
          <a:p>
            <a:pPr marL="285750" indent="-285750">
              <a:buFont typeface="Arial" panose="020B0604020202020204" pitchFamily="34" charset="0"/>
              <a:buChar char="•"/>
            </a:pPr>
            <a:r>
              <a:rPr lang="sv-SE" sz="2800" dirty="0"/>
              <a:t>Vad gjorde jag åt det?</a:t>
            </a:r>
          </a:p>
          <a:p>
            <a:pPr marL="285750" indent="-285750">
              <a:buFont typeface="Arial" panose="020B0604020202020204" pitchFamily="34" charset="0"/>
              <a:buChar char="•"/>
            </a:pPr>
            <a:r>
              <a:rPr lang="sv-SE" sz="2800" dirty="0"/>
              <a:t>Hur blev det?</a:t>
            </a:r>
          </a:p>
        </p:txBody>
      </p:sp>
    </p:spTree>
    <p:extLst>
      <p:ext uri="{BB962C8B-B14F-4D97-AF65-F5344CB8AC3E}">
        <p14:creationId xmlns:p14="http://schemas.microsoft.com/office/powerpoint/2010/main" val="595286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B17D6-EC40-4569-A752-E17001E0ADDF}"/>
              </a:ext>
            </a:extLst>
          </p:cNvPr>
          <p:cNvSpPr>
            <a:spLocks noGrp="1"/>
          </p:cNvSpPr>
          <p:nvPr>
            <p:ph type="title"/>
          </p:nvPr>
        </p:nvSpPr>
        <p:spPr>
          <a:xfrm>
            <a:off x="457200" y="443061"/>
            <a:ext cx="8229600" cy="641022"/>
          </a:xfrm>
        </p:spPr>
        <p:txBody>
          <a:bodyPr>
            <a:normAutofit/>
          </a:bodyPr>
          <a:lstStyle/>
          <a:p>
            <a:r>
              <a:rPr lang="sv-SE" b="0" dirty="0"/>
              <a:t>Kom ihåg!</a:t>
            </a:r>
            <a:endParaRPr lang="sv-SE" dirty="0"/>
          </a:p>
        </p:txBody>
      </p:sp>
      <p:sp>
        <p:nvSpPr>
          <p:cNvPr id="3" name="Platshållare för innehåll 2">
            <a:extLst>
              <a:ext uri="{FF2B5EF4-FFF2-40B4-BE49-F238E27FC236}">
                <a16:creationId xmlns:a16="http://schemas.microsoft.com/office/drawing/2014/main" id="{7FC2A23A-C52D-4D34-BA40-2DFE75A09D31}"/>
              </a:ext>
            </a:extLst>
          </p:cNvPr>
          <p:cNvSpPr>
            <a:spLocks noGrp="1"/>
          </p:cNvSpPr>
          <p:nvPr>
            <p:ph idx="1"/>
          </p:nvPr>
        </p:nvSpPr>
        <p:spPr>
          <a:xfrm>
            <a:off x="457200" y="1084083"/>
            <a:ext cx="8229600" cy="4514077"/>
          </a:xfrm>
          <a:solidFill>
            <a:schemeClr val="accent1">
              <a:lumMod val="60000"/>
              <a:lumOff val="40000"/>
            </a:schemeClr>
          </a:solidFill>
        </p:spPr>
        <p:txBody>
          <a:bodyPr>
            <a:normAutofit fontScale="92500" lnSpcReduction="10000"/>
          </a:bodyPr>
          <a:lstStyle/>
          <a:p>
            <a:pPr marL="342900" indent="-342900">
              <a:buFont typeface="Arial" panose="020B0604020202020204" pitchFamily="34" charset="0"/>
              <a:buChar char="•"/>
            </a:pPr>
            <a:r>
              <a:rPr lang="sv-SE" dirty="0"/>
              <a:t>Dokumentation är en skyldighet enligt lag!</a:t>
            </a:r>
          </a:p>
          <a:p>
            <a:pPr marL="342900" indent="-342900">
              <a:buFont typeface="Arial" panose="020B0604020202020204" pitchFamily="34" charset="0"/>
              <a:buChar char="•"/>
            </a:pPr>
            <a:r>
              <a:rPr lang="sv-SE" dirty="0"/>
              <a:t>Det är den enskildes journal, den har rätt att läsa sin journal!</a:t>
            </a:r>
          </a:p>
          <a:p>
            <a:pPr marL="342900" indent="-342900">
              <a:buFont typeface="Arial" panose="020B0604020202020204" pitchFamily="34" charset="0"/>
              <a:buChar char="•"/>
            </a:pPr>
            <a:r>
              <a:rPr lang="sv-SE" dirty="0"/>
              <a:t>Vi skriver för den enskilde, arbetskamrater och myndigheter, det vill säga</a:t>
            </a:r>
          </a:p>
          <a:p>
            <a:pPr marL="1085850" lvl="1" indent="-342900">
              <a:buFont typeface="Arial" panose="020B0604020202020204" pitchFamily="34" charset="0"/>
              <a:buChar char="•"/>
            </a:pPr>
            <a:r>
              <a:rPr lang="sv-SE" dirty="0"/>
              <a:t>sakligt</a:t>
            </a:r>
          </a:p>
          <a:p>
            <a:pPr marL="1085850" lvl="1" indent="-342900">
              <a:buFont typeface="Arial" panose="020B0604020202020204" pitchFamily="34" charset="0"/>
              <a:buChar char="•"/>
            </a:pPr>
            <a:r>
              <a:rPr lang="sv-SE" dirty="0"/>
              <a:t>enkelt </a:t>
            </a:r>
          </a:p>
          <a:p>
            <a:pPr marL="1085850" lvl="1" indent="-342900">
              <a:buFont typeface="Arial" panose="020B0604020202020204" pitchFamily="34" charset="0"/>
              <a:buChar char="•"/>
            </a:pPr>
            <a:r>
              <a:rPr lang="sv-SE" dirty="0"/>
              <a:t>begripligt</a:t>
            </a:r>
          </a:p>
          <a:p>
            <a:pPr marL="342900" indent="-342900">
              <a:buFont typeface="Arial" panose="020B0604020202020204" pitchFamily="34" charset="0"/>
              <a:buChar char="•"/>
            </a:pPr>
            <a:r>
              <a:rPr lang="sv-SE" dirty="0"/>
              <a:t>Vi skriver information på ett respektfullt sätt</a:t>
            </a:r>
          </a:p>
          <a:p>
            <a:pPr marL="342900" indent="-342900">
              <a:buFont typeface="Arial" panose="020B0604020202020204" pitchFamily="34" charset="0"/>
              <a:buChar char="•"/>
            </a:pPr>
            <a:r>
              <a:rPr lang="sv-SE" dirty="0"/>
              <a:t>Vi arbetar utifrån en aktuell genomförandeplan</a:t>
            </a:r>
          </a:p>
          <a:p>
            <a:pPr marL="342900" indent="-342900">
              <a:buFont typeface="Arial" panose="020B0604020202020204" pitchFamily="34" charset="0"/>
              <a:buChar char="•"/>
            </a:pPr>
            <a:r>
              <a:rPr lang="sv-SE" dirty="0"/>
              <a:t>Vi läser social och HS journal varje arbetspass för de personer jag stödjer</a:t>
            </a:r>
          </a:p>
          <a:p>
            <a:pPr marL="342900" indent="-342900">
              <a:buFont typeface="Arial" panose="020B0604020202020204" pitchFamily="34" charset="0"/>
              <a:buChar char="•"/>
            </a:pPr>
            <a:r>
              <a:rPr lang="sv-SE" dirty="0"/>
              <a:t>Vi dokumenterar händelser av vikt innan arbetspassets slut</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1371617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712879" y="6427177"/>
            <a:ext cx="3710354" cy="430887"/>
          </a:xfrm>
          <a:prstGeom prst="rect">
            <a:avLst/>
          </a:prstGeom>
          <a:noFill/>
        </p:spPr>
        <p:txBody>
          <a:bodyPr wrap="square" rtlCol="0">
            <a:spAutoFit/>
          </a:bodyPr>
          <a:lstStyle/>
          <a:p>
            <a:pPr algn="ctr"/>
            <a:r>
              <a:rPr lang="sv-SE" sz="1050" dirty="0"/>
              <a:t>Söderköpings kommun</a:t>
            </a:r>
          </a:p>
          <a:p>
            <a:pPr algn="ctr"/>
            <a:r>
              <a:rPr lang="sv-SE" sz="1050" dirty="0"/>
              <a:t>614</a:t>
            </a:r>
            <a:r>
              <a:rPr lang="sv-SE" sz="1050" baseline="0" dirty="0"/>
              <a:t> 80 Söderköping</a:t>
            </a:r>
            <a:endParaRPr lang="sv-SE" sz="1050" dirty="0"/>
          </a:p>
        </p:txBody>
      </p:sp>
    </p:spTree>
    <p:extLst>
      <p:ext uri="{BB962C8B-B14F-4D97-AF65-F5344CB8AC3E}">
        <p14:creationId xmlns:p14="http://schemas.microsoft.com/office/powerpoint/2010/main" val="952033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551F0E4-1B12-4FD3-9BE9-7689EB2F170D}"/>
              </a:ext>
            </a:extLst>
          </p:cNvPr>
          <p:cNvSpPr>
            <a:spLocks noGrp="1"/>
          </p:cNvSpPr>
          <p:nvPr>
            <p:ph idx="1"/>
          </p:nvPr>
        </p:nvSpPr>
        <p:spPr>
          <a:xfrm>
            <a:off x="457200" y="546755"/>
            <a:ext cx="8229600" cy="5015060"/>
          </a:xfrm>
          <a:solidFill>
            <a:schemeClr val="accent2"/>
          </a:solidFill>
        </p:spPr>
        <p:txBody>
          <a:bodyPr/>
          <a:lstStyle/>
          <a:p>
            <a:endParaRPr lang="sv-SE" dirty="0"/>
          </a:p>
          <a:p>
            <a:endParaRPr lang="sv-SE" dirty="0"/>
          </a:p>
          <a:p>
            <a:pPr algn="ctr"/>
            <a:endParaRPr lang="sv-SE" sz="4000" dirty="0"/>
          </a:p>
          <a:p>
            <a:pPr algn="ctr"/>
            <a:r>
              <a:rPr lang="sv-SE" sz="4000" dirty="0"/>
              <a:t>Steg 1 – se film om Dokumentation</a:t>
            </a:r>
          </a:p>
          <a:p>
            <a:endParaRPr lang="sv-SE" dirty="0"/>
          </a:p>
          <a:p>
            <a:endParaRPr lang="sv-SE" dirty="0"/>
          </a:p>
          <a:p>
            <a:pPr algn="ctr"/>
            <a:r>
              <a:rPr lang="sv-SE" dirty="0">
                <a:hlinkClick r:id="rId2"/>
              </a:rPr>
              <a:t>15. Dokumentation (35 min) – </a:t>
            </a:r>
            <a:r>
              <a:rPr lang="sv-SE" dirty="0" err="1">
                <a:hlinkClick r:id="rId2"/>
              </a:rPr>
              <a:t>Evikomp</a:t>
            </a:r>
            <a:endParaRPr lang="sv-SE" dirty="0"/>
          </a:p>
        </p:txBody>
      </p:sp>
    </p:spTree>
    <p:extLst>
      <p:ext uri="{BB962C8B-B14F-4D97-AF65-F5344CB8AC3E}">
        <p14:creationId xmlns:p14="http://schemas.microsoft.com/office/powerpoint/2010/main" val="147158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B17D6-EC40-4569-A752-E17001E0ADDF}"/>
              </a:ext>
            </a:extLst>
          </p:cNvPr>
          <p:cNvSpPr>
            <a:spLocks noGrp="1"/>
          </p:cNvSpPr>
          <p:nvPr>
            <p:ph type="title"/>
          </p:nvPr>
        </p:nvSpPr>
        <p:spPr>
          <a:xfrm>
            <a:off x="457200" y="443060"/>
            <a:ext cx="8229600" cy="999241"/>
          </a:xfrm>
        </p:spPr>
        <p:txBody>
          <a:bodyPr>
            <a:normAutofit/>
          </a:bodyPr>
          <a:lstStyle/>
          <a:p>
            <a:r>
              <a:rPr lang="sv-SE" b="0" dirty="0"/>
              <a:t>Reflektera efter filmen</a:t>
            </a:r>
            <a:endParaRPr lang="sv-SE" dirty="0"/>
          </a:p>
        </p:txBody>
      </p:sp>
      <p:sp>
        <p:nvSpPr>
          <p:cNvPr id="3" name="Platshållare för innehåll 2">
            <a:extLst>
              <a:ext uri="{FF2B5EF4-FFF2-40B4-BE49-F238E27FC236}">
                <a16:creationId xmlns:a16="http://schemas.microsoft.com/office/drawing/2014/main" id="{7FC2A23A-C52D-4D34-BA40-2DFE75A09D31}"/>
              </a:ext>
            </a:extLst>
          </p:cNvPr>
          <p:cNvSpPr>
            <a:spLocks noGrp="1"/>
          </p:cNvSpPr>
          <p:nvPr>
            <p:ph idx="1"/>
          </p:nvPr>
        </p:nvSpPr>
        <p:spPr>
          <a:xfrm>
            <a:off x="457200" y="1442302"/>
            <a:ext cx="8229600" cy="4044098"/>
          </a:xfrm>
          <a:solidFill>
            <a:schemeClr val="accent2"/>
          </a:solidFill>
        </p:spPr>
        <p:txBody>
          <a:bodyPr/>
          <a:lstStyle/>
          <a:p>
            <a:r>
              <a:rPr lang="sv-SE" dirty="0"/>
              <a:t>Diskutera två och två</a:t>
            </a:r>
          </a:p>
          <a:p>
            <a:endParaRPr lang="sv-SE" dirty="0"/>
          </a:p>
          <a:p>
            <a:pPr marL="342900" indent="-342900">
              <a:buFontTx/>
              <a:buChar char="-"/>
            </a:pPr>
            <a:r>
              <a:rPr lang="sv-SE" dirty="0"/>
              <a:t>Vad tar jag med mig från filmen, som jag behöver utveckla?</a:t>
            </a:r>
          </a:p>
          <a:p>
            <a:endParaRPr lang="sv-SE" sz="800" dirty="0"/>
          </a:p>
          <a:p>
            <a:pPr marL="342900" indent="-342900">
              <a:buFontTx/>
              <a:buChar char="-"/>
            </a:pPr>
            <a:r>
              <a:rPr lang="sv-SE" dirty="0"/>
              <a:t>Något som jag inte förstod?</a:t>
            </a:r>
          </a:p>
          <a:p>
            <a:endParaRPr lang="sv-SE" sz="800" dirty="0"/>
          </a:p>
          <a:p>
            <a:pPr marL="342900" indent="-342900">
              <a:buFontTx/>
              <a:buChar char="-"/>
            </a:pPr>
            <a:r>
              <a:rPr lang="sv-SE" dirty="0"/>
              <a:t>Något som vi behöver arbeta mer med på enheten, för att möjliggöra god social dokumentation?</a:t>
            </a:r>
          </a:p>
        </p:txBody>
      </p:sp>
    </p:spTree>
    <p:extLst>
      <p:ext uri="{BB962C8B-B14F-4D97-AF65-F5344CB8AC3E}">
        <p14:creationId xmlns:p14="http://schemas.microsoft.com/office/powerpoint/2010/main" val="3629854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551F0E4-1B12-4FD3-9BE9-7689EB2F170D}"/>
              </a:ext>
            </a:extLst>
          </p:cNvPr>
          <p:cNvSpPr>
            <a:spLocks noGrp="1"/>
          </p:cNvSpPr>
          <p:nvPr>
            <p:ph idx="1"/>
          </p:nvPr>
        </p:nvSpPr>
        <p:spPr>
          <a:xfrm>
            <a:off x="457200" y="546755"/>
            <a:ext cx="8229600" cy="5015060"/>
          </a:xfrm>
          <a:solidFill>
            <a:schemeClr val="accent6">
              <a:lumMod val="40000"/>
              <a:lumOff val="60000"/>
            </a:schemeClr>
          </a:solidFill>
        </p:spPr>
        <p:txBody>
          <a:bodyPr/>
          <a:lstStyle/>
          <a:p>
            <a:endParaRPr lang="sv-SE" dirty="0"/>
          </a:p>
          <a:p>
            <a:endParaRPr lang="sv-SE" dirty="0"/>
          </a:p>
          <a:p>
            <a:pPr algn="ctr"/>
            <a:endParaRPr lang="sv-SE" sz="4000" dirty="0"/>
          </a:p>
          <a:p>
            <a:pPr algn="ctr"/>
            <a:r>
              <a:rPr lang="sv-SE" sz="4000" dirty="0"/>
              <a:t>Steg 2 – Diskussionsövning </a:t>
            </a:r>
          </a:p>
          <a:p>
            <a:pPr algn="ctr"/>
            <a:r>
              <a:rPr lang="sv-SE" sz="2800" dirty="0"/>
              <a:t>att lyfta på APT </a:t>
            </a:r>
          </a:p>
          <a:p>
            <a:endParaRPr lang="sv-SE" dirty="0"/>
          </a:p>
          <a:p>
            <a:endParaRPr lang="sv-SE" dirty="0"/>
          </a:p>
        </p:txBody>
      </p:sp>
    </p:spTree>
    <p:extLst>
      <p:ext uri="{BB962C8B-B14F-4D97-AF65-F5344CB8AC3E}">
        <p14:creationId xmlns:p14="http://schemas.microsoft.com/office/powerpoint/2010/main" val="4053319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551F0E4-1B12-4FD3-9BE9-7689EB2F170D}"/>
              </a:ext>
            </a:extLst>
          </p:cNvPr>
          <p:cNvSpPr>
            <a:spLocks noGrp="1"/>
          </p:cNvSpPr>
          <p:nvPr>
            <p:ph idx="1"/>
          </p:nvPr>
        </p:nvSpPr>
        <p:spPr>
          <a:xfrm>
            <a:off x="457200" y="546755"/>
            <a:ext cx="8229600" cy="5015060"/>
          </a:xfrm>
          <a:solidFill>
            <a:schemeClr val="accent6">
              <a:lumMod val="40000"/>
              <a:lumOff val="60000"/>
            </a:schemeClr>
          </a:solidFill>
        </p:spPr>
        <p:txBody>
          <a:bodyPr>
            <a:normAutofit fontScale="77500" lnSpcReduction="20000"/>
          </a:bodyPr>
          <a:lstStyle/>
          <a:p>
            <a:endParaRPr lang="sv-SE" dirty="0"/>
          </a:p>
          <a:p>
            <a:r>
              <a:rPr lang="sv-SE" sz="4400" dirty="0"/>
              <a:t>Journalgrodor!</a:t>
            </a:r>
          </a:p>
          <a:p>
            <a:endParaRPr lang="sv-SE" sz="4400" dirty="0"/>
          </a:p>
          <a:p>
            <a:pPr marL="285750" indent="-285750">
              <a:buFont typeface="Arial" panose="020B0604020202020204" pitchFamily="34" charset="0"/>
              <a:buChar char="•"/>
            </a:pPr>
            <a:r>
              <a:rPr lang="sv-SE" sz="4100" dirty="0"/>
              <a:t>Kalle får mat från sonen </a:t>
            </a:r>
          </a:p>
          <a:p>
            <a:r>
              <a:rPr lang="sv-SE" sz="4100" dirty="0"/>
              <a:t>  som ligger infryst </a:t>
            </a:r>
          </a:p>
          <a:p>
            <a:pPr marL="285750" indent="-285750">
              <a:buFont typeface="Arial" panose="020B0604020202020204" pitchFamily="34" charset="0"/>
              <a:buChar char="•"/>
            </a:pPr>
            <a:endParaRPr lang="sv-SE" sz="4100" dirty="0"/>
          </a:p>
          <a:p>
            <a:pPr marL="285750" indent="-285750">
              <a:buFont typeface="Arial" panose="020B0604020202020204" pitchFamily="34" charset="0"/>
              <a:buChar char="•"/>
            </a:pPr>
            <a:r>
              <a:rPr lang="sv-SE" sz="4100" dirty="0"/>
              <a:t>Idag fick Nisse akuta diarréer till lunch</a:t>
            </a:r>
          </a:p>
          <a:p>
            <a:pPr marL="285750" indent="-285750">
              <a:buFont typeface="Arial" panose="020B0604020202020204" pitchFamily="34" charset="0"/>
              <a:buChar char="•"/>
            </a:pPr>
            <a:endParaRPr lang="sv-SE" sz="4100" dirty="0"/>
          </a:p>
          <a:p>
            <a:pPr marL="285750" indent="-285750">
              <a:buFont typeface="Arial" panose="020B0604020202020204" pitchFamily="34" charset="0"/>
              <a:buChar char="•"/>
            </a:pPr>
            <a:r>
              <a:rPr lang="sv-SE" sz="4100" dirty="0"/>
              <a:t>Elsa sköts i hemmet av maken som är militär  </a:t>
            </a:r>
          </a:p>
          <a:p>
            <a:endParaRPr lang="sv-SE" dirty="0"/>
          </a:p>
        </p:txBody>
      </p:sp>
      <p:pic>
        <p:nvPicPr>
          <p:cNvPr id="4" name="Picture 4" descr="Cartoon söt groda - Royaltyfri Groda vektorgrafik">
            <a:extLst>
              <a:ext uri="{FF2B5EF4-FFF2-40B4-BE49-F238E27FC236}">
                <a16:creationId xmlns:a16="http://schemas.microsoft.com/office/drawing/2014/main" id="{2FEE5A48-53A9-4D7A-8AD1-C08F5EEB2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3909" y="546755"/>
            <a:ext cx="2292891" cy="2292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6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B17D6-EC40-4569-A752-E17001E0ADDF}"/>
              </a:ext>
            </a:extLst>
          </p:cNvPr>
          <p:cNvSpPr>
            <a:spLocks noGrp="1"/>
          </p:cNvSpPr>
          <p:nvPr>
            <p:ph type="title"/>
          </p:nvPr>
        </p:nvSpPr>
        <p:spPr>
          <a:xfrm>
            <a:off x="457200" y="179110"/>
            <a:ext cx="8229600" cy="1120301"/>
          </a:xfrm>
        </p:spPr>
        <p:txBody>
          <a:bodyPr>
            <a:normAutofit/>
          </a:bodyPr>
          <a:lstStyle/>
          <a:p>
            <a:r>
              <a:rPr lang="sv-SE" b="0" dirty="0"/>
              <a:t>Diskutera hur ni kan omformulera! </a:t>
            </a:r>
            <a:r>
              <a:rPr lang="sv-SE" sz="2200" b="0" dirty="0"/>
              <a:t>Exempel är hämtade från vårt verksamhetssystem</a:t>
            </a:r>
            <a:endParaRPr lang="sv-SE" sz="2200" dirty="0"/>
          </a:p>
        </p:txBody>
      </p:sp>
      <p:sp>
        <p:nvSpPr>
          <p:cNvPr id="3" name="Platshållare för innehåll 2">
            <a:extLst>
              <a:ext uri="{FF2B5EF4-FFF2-40B4-BE49-F238E27FC236}">
                <a16:creationId xmlns:a16="http://schemas.microsoft.com/office/drawing/2014/main" id="{7FC2A23A-C52D-4D34-BA40-2DFE75A09D31}"/>
              </a:ext>
            </a:extLst>
          </p:cNvPr>
          <p:cNvSpPr>
            <a:spLocks noGrp="1"/>
          </p:cNvSpPr>
          <p:nvPr>
            <p:ph idx="1"/>
          </p:nvPr>
        </p:nvSpPr>
        <p:spPr>
          <a:xfrm>
            <a:off x="457200" y="1299411"/>
            <a:ext cx="8229600" cy="4826753"/>
          </a:xfrm>
          <a:solidFill>
            <a:schemeClr val="accent6">
              <a:lumMod val="40000"/>
              <a:lumOff val="60000"/>
            </a:schemeClr>
          </a:solidFill>
        </p:spPr>
        <p:txBody>
          <a:bodyPr>
            <a:normAutofit fontScale="85000" lnSpcReduction="10000"/>
          </a:bodyPr>
          <a:lstStyle/>
          <a:p>
            <a:r>
              <a:rPr lang="sv-SE" sz="3000" dirty="0"/>
              <a:t>”X ville inte byta kläder inför natten. Var otrevlig och skrek.”</a:t>
            </a:r>
          </a:p>
          <a:p>
            <a:endParaRPr lang="sv-SE" dirty="0"/>
          </a:p>
          <a:p>
            <a:r>
              <a:rPr lang="sv-SE" dirty="0"/>
              <a:t>Här behöver ni tänka på hur ni formulerar er samt att det är en </a:t>
            </a:r>
            <a:r>
              <a:rPr lang="sv-SE" b="1" dirty="0"/>
              <a:t>upplevelse och eller iakttagelse </a:t>
            </a:r>
            <a:r>
              <a:rPr lang="sv-SE" dirty="0"/>
              <a:t>av personal. Så att det blir konkret och att personen kan känna igen sig i det som beskrivs. Berätta om situationer på ett respektfullt sätt gentemot den enskilde. Beskriv hur ni lämnar över till nästa personal, lyckades någon senare att hjälpa personen? Lugnade personen ner sig? Hur agerade ni som personal?</a:t>
            </a:r>
          </a:p>
          <a:p>
            <a:endParaRPr lang="sv-SE" dirty="0"/>
          </a:p>
          <a:p>
            <a:r>
              <a:rPr lang="sv-SE" dirty="0"/>
              <a:t>Exempel på formulering:</a:t>
            </a:r>
          </a:p>
          <a:p>
            <a:r>
              <a:rPr lang="sv-SE" dirty="0"/>
              <a:t>X ville inte byta kläder inför natten. Jag upplevde att X blev upprörd när jag erbjöd min hjälp. X höjde rösten och skrek ”Nej”. Efter cirka 20 minuter bytte X själv till pyjamas och la sig. X somnade efter ytterligare en stund. X verkade lugn.</a:t>
            </a:r>
          </a:p>
          <a:p>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50057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B17D6-EC40-4569-A752-E17001E0ADDF}"/>
              </a:ext>
            </a:extLst>
          </p:cNvPr>
          <p:cNvSpPr>
            <a:spLocks noGrp="1"/>
          </p:cNvSpPr>
          <p:nvPr>
            <p:ph type="title"/>
          </p:nvPr>
        </p:nvSpPr>
        <p:spPr>
          <a:xfrm>
            <a:off x="457200" y="179110"/>
            <a:ext cx="8229600" cy="1120301"/>
          </a:xfrm>
        </p:spPr>
        <p:txBody>
          <a:bodyPr>
            <a:normAutofit/>
          </a:bodyPr>
          <a:lstStyle/>
          <a:p>
            <a:r>
              <a:rPr lang="sv-SE" b="0" dirty="0"/>
              <a:t>Diskutera hur ni kan omformulera! </a:t>
            </a:r>
            <a:r>
              <a:rPr lang="sv-SE" sz="2200" b="0" dirty="0"/>
              <a:t>Exempel är hämtade från vårt verksamhetssystem</a:t>
            </a:r>
            <a:endParaRPr lang="sv-SE" sz="2200" dirty="0"/>
          </a:p>
        </p:txBody>
      </p:sp>
      <p:sp>
        <p:nvSpPr>
          <p:cNvPr id="3" name="Platshållare för innehåll 2">
            <a:extLst>
              <a:ext uri="{FF2B5EF4-FFF2-40B4-BE49-F238E27FC236}">
                <a16:creationId xmlns:a16="http://schemas.microsoft.com/office/drawing/2014/main" id="{7FC2A23A-C52D-4D34-BA40-2DFE75A09D31}"/>
              </a:ext>
            </a:extLst>
          </p:cNvPr>
          <p:cNvSpPr>
            <a:spLocks noGrp="1"/>
          </p:cNvSpPr>
          <p:nvPr>
            <p:ph idx="1"/>
          </p:nvPr>
        </p:nvSpPr>
        <p:spPr>
          <a:xfrm>
            <a:off x="457200" y="1299411"/>
            <a:ext cx="8229600" cy="4826753"/>
          </a:xfrm>
          <a:solidFill>
            <a:schemeClr val="accent6">
              <a:lumMod val="40000"/>
              <a:lumOff val="60000"/>
            </a:schemeClr>
          </a:solidFill>
        </p:spPr>
        <p:txBody>
          <a:bodyPr>
            <a:normAutofit/>
          </a:bodyPr>
          <a:lstStyle/>
          <a:p>
            <a:r>
              <a:rPr lang="sv-SE" sz="2800" dirty="0"/>
              <a:t>”Insatsen var lättsam. Var hos enskild 10 minuter.”</a:t>
            </a:r>
          </a:p>
          <a:p>
            <a:endParaRPr lang="sv-SE" dirty="0"/>
          </a:p>
          <a:p>
            <a:r>
              <a:rPr lang="sv-SE" dirty="0"/>
              <a:t>Här behöver personalen skriva vad insatsen innehöll. Pratade man om något särskilt? Utveckla. </a:t>
            </a:r>
          </a:p>
          <a:p>
            <a:endParaRPr lang="sv-SE" dirty="0"/>
          </a:p>
          <a:p>
            <a:r>
              <a:rPr lang="sv-SE" dirty="0"/>
              <a:t>Exempel på formulering:</a:t>
            </a:r>
          </a:p>
          <a:p>
            <a:r>
              <a:rPr lang="sv-SE" dirty="0"/>
              <a:t>Ikväll verkade X vara glad när jag kom och skulle hjälpa hen. Det gick bra att hjälpa X med kvällsmat och omklädning och vi hade en trevlig stund framför </a:t>
            </a:r>
            <a:r>
              <a:rPr lang="sv-SE" dirty="0" err="1"/>
              <a:t>TV:n</a:t>
            </a:r>
            <a:r>
              <a:rPr lang="sv-SE" dirty="0"/>
              <a:t> innan jag gick.</a:t>
            </a:r>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405461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0B17D6-EC40-4569-A752-E17001E0ADDF}"/>
              </a:ext>
            </a:extLst>
          </p:cNvPr>
          <p:cNvSpPr>
            <a:spLocks noGrp="1"/>
          </p:cNvSpPr>
          <p:nvPr>
            <p:ph type="title"/>
          </p:nvPr>
        </p:nvSpPr>
        <p:spPr>
          <a:xfrm>
            <a:off x="457200" y="179110"/>
            <a:ext cx="8229600" cy="1120301"/>
          </a:xfrm>
        </p:spPr>
        <p:txBody>
          <a:bodyPr>
            <a:normAutofit/>
          </a:bodyPr>
          <a:lstStyle/>
          <a:p>
            <a:r>
              <a:rPr lang="sv-SE" b="0" dirty="0"/>
              <a:t>Diskutera hur ni kan omformulera! </a:t>
            </a:r>
            <a:r>
              <a:rPr lang="sv-SE" sz="2200" b="0" dirty="0"/>
              <a:t>Exempel är hämtade från vårt verksamhetssystem</a:t>
            </a:r>
            <a:endParaRPr lang="sv-SE" sz="2200" dirty="0"/>
          </a:p>
        </p:txBody>
      </p:sp>
      <p:sp>
        <p:nvSpPr>
          <p:cNvPr id="3" name="Platshållare för innehåll 2">
            <a:extLst>
              <a:ext uri="{FF2B5EF4-FFF2-40B4-BE49-F238E27FC236}">
                <a16:creationId xmlns:a16="http://schemas.microsoft.com/office/drawing/2014/main" id="{7FC2A23A-C52D-4D34-BA40-2DFE75A09D31}"/>
              </a:ext>
            </a:extLst>
          </p:cNvPr>
          <p:cNvSpPr>
            <a:spLocks noGrp="1"/>
          </p:cNvSpPr>
          <p:nvPr>
            <p:ph idx="1"/>
          </p:nvPr>
        </p:nvSpPr>
        <p:spPr>
          <a:xfrm>
            <a:off x="457200" y="1299411"/>
            <a:ext cx="8229600" cy="4826753"/>
          </a:xfrm>
          <a:solidFill>
            <a:schemeClr val="accent6">
              <a:lumMod val="40000"/>
              <a:lumOff val="60000"/>
            </a:schemeClr>
          </a:solidFill>
        </p:spPr>
        <p:txBody>
          <a:bodyPr>
            <a:normAutofit fontScale="92500" lnSpcReduction="20000"/>
          </a:bodyPr>
          <a:lstStyle/>
          <a:p>
            <a:r>
              <a:rPr lang="sv-SE" dirty="0"/>
              <a:t>”X var förvirrad i huvudet tre gången per dag men annars hen var lugn hela dagen. Vi satt med hen i trädgården och har ätit och druckit bra.”</a:t>
            </a:r>
          </a:p>
          <a:p>
            <a:endParaRPr lang="sv-SE" dirty="0"/>
          </a:p>
          <a:p>
            <a:r>
              <a:rPr lang="sv-SE" dirty="0"/>
              <a:t>Har upplevts förvirrad stor del av dagen. På vilket sätt? Pratat osammanhängande? Vandrat omkring? Beskriv hur. Betona huruvida det är en åtgärd att prova med social tid i trädgården för att lindra oro.</a:t>
            </a:r>
          </a:p>
          <a:p>
            <a:endParaRPr lang="sv-SE" dirty="0"/>
          </a:p>
          <a:p>
            <a:r>
              <a:rPr lang="sv-SE" dirty="0"/>
              <a:t>Exempel på formulering:</a:t>
            </a:r>
          </a:p>
          <a:p>
            <a:r>
              <a:rPr lang="sv-SE" dirty="0"/>
              <a:t>Idag har X upplevts mer förvirrad än hen brukar. Vid flera tillfällen har hen pratat osammanhängande, plockat med sina saker på ett oroligt sätt. X följde med ut, där blev X lugn och vi kunde sitta i trädgården med de andra och ha det trevligt. X har för övrigt verkat må bra samt ätit och druckit bra.</a:t>
            </a:r>
          </a:p>
          <a:p>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112062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inVertical)">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Söderköpings kommun">
      <a:dk1>
        <a:sysClr val="windowText" lastClr="000000"/>
      </a:dk1>
      <a:lt1>
        <a:sysClr val="window" lastClr="FFFFFF"/>
      </a:lt1>
      <a:dk2>
        <a:srgbClr val="0A4C83"/>
      </a:dk2>
      <a:lt2>
        <a:srgbClr val="F2F2F1"/>
      </a:lt2>
      <a:accent1>
        <a:srgbClr val="87B52D"/>
      </a:accent1>
      <a:accent2>
        <a:srgbClr val="B4D8F1"/>
      </a:accent2>
      <a:accent3>
        <a:srgbClr val="B99701"/>
      </a:accent3>
      <a:accent4>
        <a:srgbClr val="ED8520"/>
      </a:accent4>
      <a:accent5>
        <a:srgbClr val="915276"/>
      </a:accent5>
      <a:accent6>
        <a:srgbClr val="FFCB21"/>
      </a:accent6>
      <a:hlink>
        <a:srgbClr val="00A09D"/>
      </a:hlink>
      <a:folHlink>
        <a:srgbClr val="7FCFCE"/>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181017_PowerPoint att fylla i själv" id="{3CC77A61-7920-447D-BA7D-B25E709892B3}" vid="{00177F99-80E9-47A4-9B63-DE491574499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 tom</Template>
  <TotalTime>875</TotalTime>
  <Words>2114</Words>
  <Application>Microsoft Office PowerPoint</Application>
  <PresentationFormat>Bildspel på skärmen (4:3)</PresentationFormat>
  <Paragraphs>230</Paragraphs>
  <Slides>25</Slides>
  <Notes>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25</vt:i4>
      </vt:variant>
    </vt:vector>
  </HeadingPairs>
  <TitlesOfParts>
    <vt:vector size="30" baseType="lpstr">
      <vt:lpstr>Arial</vt:lpstr>
      <vt:lpstr>Calibri</vt:lpstr>
      <vt:lpstr>Courier New</vt:lpstr>
      <vt:lpstr>Garamond</vt:lpstr>
      <vt:lpstr>Office-tema</vt:lpstr>
      <vt:lpstr>Fortbildning social dokumentation</vt:lpstr>
      <vt:lpstr>Fortbildningens innehåll</vt:lpstr>
      <vt:lpstr>PowerPoint-presentation</vt:lpstr>
      <vt:lpstr>Reflektera efter filmen</vt:lpstr>
      <vt:lpstr>PowerPoint-presentation</vt:lpstr>
      <vt:lpstr>PowerPoint-presentation</vt:lpstr>
      <vt:lpstr>Diskutera hur ni kan omformulera! Exempel är hämtade från vårt verksamhetssystem</vt:lpstr>
      <vt:lpstr>Diskutera hur ni kan omformulera! Exempel är hämtade från vårt verksamhetssystem</vt:lpstr>
      <vt:lpstr>Diskutera hur ni kan omformulera! Exempel är hämtade från vårt verksamhetssystem</vt:lpstr>
      <vt:lpstr>Diskutera hur ni kan omformulera! Exempel är hämtade från vårt verksamhetssystem</vt:lpstr>
      <vt:lpstr>Diskutera hur ni kan omformulera! Exempel är hämtade från vårt verksamhetssystem</vt:lpstr>
      <vt:lpstr>Goda exempel från genomförandejournal</vt:lpstr>
      <vt:lpstr>Goda exempel från genomförandejournal</vt:lpstr>
      <vt:lpstr>Goda exempel från genomförandejournal</vt:lpstr>
      <vt:lpstr>Goda exempel från genomförandejournal</vt:lpstr>
      <vt:lpstr>PowerPoint-presentation</vt:lpstr>
      <vt:lpstr>Social journal &amp; hälso- och journal</vt:lpstr>
      <vt:lpstr>Hälso- och sjukvårdsjournal</vt:lpstr>
      <vt:lpstr>Diskutera hur ni kan omformulera! Exempel är hämtade från vårt verksamhetssystem</vt:lpstr>
      <vt:lpstr>PowerPoint-presentation</vt:lpstr>
      <vt:lpstr>Genomförandeplan…</vt:lpstr>
      <vt:lpstr>Målformuleringar för varje mål/delmål</vt:lpstr>
      <vt:lpstr>Journalanteckningar</vt:lpstr>
      <vt:lpstr>Kom ihåg!</vt:lpstr>
      <vt:lpstr>PowerPoint-presentation</vt:lpstr>
    </vt:vector>
  </TitlesOfParts>
  <Company>Anfang Design &amp; Kommunikation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Lindblad Rådeklint, Karin</dc:creator>
  <cp:lastModifiedBy>Lindblad Rådeklint, Karin</cp:lastModifiedBy>
  <cp:revision>75</cp:revision>
  <cp:lastPrinted>2017-10-02T08:47:23Z</cp:lastPrinted>
  <dcterms:created xsi:type="dcterms:W3CDTF">2022-08-16T06:32:57Z</dcterms:created>
  <dcterms:modified xsi:type="dcterms:W3CDTF">2022-12-13T10:42:18Z</dcterms:modified>
</cp:coreProperties>
</file>