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84" r:id="rId2"/>
    <p:sldId id="658" r:id="rId3"/>
    <p:sldId id="330" r:id="rId4"/>
    <p:sldId id="329" r:id="rId5"/>
    <p:sldId id="328" r:id="rId6"/>
    <p:sldId id="347" r:id="rId7"/>
    <p:sldId id="345" r:id="rId8"/>
    <p:sldId id="317" r:id="rId9"/>
    <p:sldId id="344" r:id="rId10"/>
    <p:sldId id="343" r:id="rId11"/>
    <p:sldId id="308" r:id="rId12"/>
    <p:sldId id="634" r:id="rId13"/>
    <p:sldId id="687" r:id="rId14"/>
    <p:sldId id="636" r:id="rId15"/>
    <p:sldId id="633" r:id="rId16"/>
    <p:sldId id="632" r:id="rId17"/>
    <p:sldId id="641" r:id="rId18"/>
    <p:sldId id="640" r:id="rId19"/>
    <p:sldId id="639" r:id="rId20"/>
    <p:sldId id="660" r:id="rId21"/>
    <p:sldId id="644" r:id="rId22"/>
    <p:sldId id="648" r:id="rId23"/>
    <p:sldId id="649" r:id="rId24"/>
    <p:sldId id="674" r:id="rId25"/>
    <p:sldId id="650" r:id="rId26"/>
    <p:sldId id="643" r:id="rId27"/>
    <p:sldId id="638" r:id="rId28"/>
    <p:sldId id="676" r:id="rId29"/>
    <p:sldId id="664" r:id="rId30"/>
    <p:sldId id="665" r:id="rId31"/>
    <p:sldId id="666" r:id="rId32"/>
    <p:sldId id="667" r:id="rId33"/>
    <p:sldId id="668" r:id="rId34"/>
    <p:sldId id="669" r:id="rId35"/>
    <p:sldId id="675" r:id="rId36"/>
    <p:sldId id="670" r:id="rId37"/>
    <p:sldId id="671" r:id="rId38"/>
    <p:sldId id="672" r:id="rId39"/>
    <p:sldId id="673" r:id="rId40"/>
    <p:sldId id="677" r:id="rId41"/>
    <p:sldId id="271" r:id="rId42"/>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7261" autoAdjust="0"/>
  </p:normalViewPr>
  <p:slideViewPr>
    <p:cSldViewPr snapToGrid="0" snapToObjects="1" showGuides="1">
      <p:cViewPr varScale="1">
        <p:scale>
          <a:sx n="126" d="100"/>
          <a:sy n="126" d="100"/>
        </p:scale>
        <p:origin x="2712" y="126"/>
      </p:cViewPr>
      <p:guideLst>
        <p:guide orient="horz" pos="845"/>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2EF6-1DC8-43EB-B149-B74CE7184B5F}" type="datetimeFigureOut">
              <a:rPr lang="sv-SE" smtClean="0"/>
              <a:t>2023-03-24</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0C769-D86E-4ECC-8879-FA6486420682}" type="slidenum">
              <a:rPr lang="sv-SE" smtClean="0"/>
              <a:t>‹#›</a:t>
            </a:fld>
            <a:endParaRPr lang="sv-SE"/>
          </a:p>
        </p:txBody>
      </p:sp>
    </p:spTree>
    <p:extLst>
      <p:ext uri="{BB962C8B-B14F-4D97-AF65-F5344CB8AC3E}">
        <p14:creationId xmlns:p14="http://schemas.microsoft.com/office/powerpoint/2010/main" val="384556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tredje delen i den lokala utbildningen i Söderköping gällande IBIC handlar om systematiken. Vi kommer gå igenom de olika delarna i strukturen för IBIC vilka är uppdraget, genomförandeplanen, journalanteckningar och uppföljningen.</a:t>
            </a:r>
          </a:p>
        </p:txBody>
      </p:sp>
      <p:sp>
        <p:nvSpPr>
          <p:cNvPr id="4" name="Platshållare för bildnummer 3"/>
          <p:cNvSpPr>
            <a:spLocks noGrp="1"/>
          </p:cNvSpPr>
          <p:nvPr>
            <p:ph type="sldNum" sz="quarter" idx="5"/>
          </p:nvPr>
        </p:nvSpPr>
        <p:spPr/>
        <p:txBody>
          <a:bodyPr/>
          <a:lstStyle/>
          <a:p>
            <a:fld id="{D650C769-D86E-4ECC-8879-FA6486420682}" type="slidenum">
              <a:rPr lang="sv-SE" smtClean="0"/>
              <a:t>1</a:t>
            </a:fld>
            <a:endParaRPr lang="sv-SE"/>
          </a:p>
        </p:txBody>
      </p:sp>
    </p:spTree>
    <p:extLst>
      <p:ext uri="{BB962C8B-B14F-4D97-AF65-F5344CB8AC3E}">
        <p14:creationId xmlns:p14="http://schemas.microsoft.com/office/powerpoint/2010/main" val="2108028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Kompenserande insats innebär att den enskilde behöver hjälp med aktiviteten och har svårt att aktivt delta själv. Utförarna utför momenten </a:t>
            </a:r>
            <a:r>
              <a:rPr lang="sv-SE" i="1" dirty="0"/>
              <a:t>åt </a:t>
            </a:r>
            <a:r>
              <a:rPr lang="sv-SE" dirty="0"/>
              <a:t>den enskilde. Även om insatsen är kompenserande bör utförarna ge hen inflytande i planeringen kring hur insatsen utförs. </a:t>
            </a:r>
            <a:endParaRPr lang="sv-SE" i="1" dirty="0"/>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11</a:t>
            </a:fld>
            <a:endParaRPr lang="sv-SE"/>
          </a:p>
        </p:txBody>
      </p:sp>
    </p:spTree>
    <p:extLst>
      <p:ext uri="{BB962C8B-B14F-4D97-AF65-F5344CB8AC3E}">
        <p14:creationId xmlns:p14="http://schemas.microsoft.com/office/powerpoint/2010/main" val="390899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Stödjande och tränande insats innebär att den enskilde på något sätt aktivt ska delta i insatsen eller aktiviteten. Vid stödjande och tränande insats är målsättningen ofta att öka eller bibehålla den enskildes egen förmåga.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12</a:t>
            </a:fld>
            <a:endParaRPr lang="sv-SE"/>
          </a:p>
        </p:txBody>
      </p:sp>
    </p:spTree>
    <p:extLst>
      <p:ext uri="{BB962C8B-B14F-4D97-AF65-F5344CB8AC3E}">
        <p14:creationId xmlns:p14="http://schemas.microsoft.com/office/powerpoint/2010/main" val="4019081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Denna del är en reflektionsdel. Ni kan med fördel pausa filmen medan ni behandlar denna del. </a:t>
            </a:r>
          </a:p>
          <a:p>
            <a:pPr marL="0" indent="0">
              <a:buNone/>
            </a:pPr>
            <a:endParaRPr lang="sv-SE" dirty="0"/>
          </a:p>
          <a:p>
            <a:pPr marL="0" indent="0">
              <a:buNone/>
            </a:pPr>
            <a:r>
              <a:rPr lang="sv-SE" dirty="0"/>
              <a:t>Tre och tre, fundera och diskutera: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 skillnaden mellan att en insats ska utföras stödjande och tränande eller kompenserande. Vad är positivt med att insatserna delas upp på detta vis i uppdraget? Vad kan vara utmanande?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Samt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Om det anges i uppdraget att en insats är kompenserande, hur kan man tänka kring delaktighet från den enskilde?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0" indent="0">
              <a:buFont typeface="Arial" panose="020B0604020202020204" pitchFamily="34" charset="0"/>
              <a:buNone/>
            </a:pPr>
            <a:endParaRPr lang="sv-SE" b="0" dirty="0"/>
          </a:p>
          <a:p>
            <a:pPr marL="0" indent="0">
              <a:buFont typeface="Arial" panose="020B0604020202020204" pitchFamily="34" charset="0"/>
              <a:buNone/>
            </a:pPr>
            <a:endParaRPr lang="sv-SE" b="1" dirty="0"/>
          </a:p>
          <a:p>
            <a:pPr marL="0" indent="0">
              <a:buFont typeface="Arial" panose="020B0604020202020204" pitchFamily="34" charset="0"/>
              <a:buNone/>
            </a:pPr>
            <a:endParaRPr lang="sv-SE" b="1" dirty="0"/>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Kommentar: </a:t>
            </a:r>
            <a:r>
              <a:rPr lang="sv-SE" dirty="0"/>
              <a:t>I uppdraget ges en första anvisning om hur personalen ska jobba som är kopplad till vilken målsättning som finns med att stödet beviljas. </a:t>
            </a:r>
          </a:p>
          <a:p>
            <a:endParaRPr lang="sv-SE" dirty="0"/>
          </a:p>
          <a:p>
            <a:r>
              <a:rPr lang="sv-SE" dirty="0"/>
              <a:t>Det blir tydligare uppdrag när det framgår vilket behov som brukaren har och om det ska tillgodoses med en insats av kompenserande karaktär eller en insats där målsättningen är att bibehålla eller öka funktioner. För att det ska vara möjligt att bibehålla eller öka en brukares förmåga krävs att insatserna genomförs på ett tränande eller stöttande sätt där den enskilde utför så mycket som möjligt själv. </a:t>
            </a:r>
          </a:p>
          <a:p>
            <a:endParaRPr lang="sv-SE" dirty="0"/>
          </a:p>
          <a:p>
            <a:r>
              <a:rPr lang="sv-SE" dirty="0"/>
              <a:t>Utmaningen är att hitta arbetssätt i praktiken för detta, och att det ibland krävs att brukaren gör eller försöker själv, vilket kan ta mer tid än om personal gör åt brukaren. </a:t>
            </a:r>
          </a:p>
          <a:p>
            <a:endParaRPr lang="sv-SE" dirty="0"/>
          </a:p>
          <a:p>
            <a:pPr marL="0" indent="0">
              <a:buFont typeface="Arial" panose="020B0604020202020204" pitchFamily="34" charset="0"/>
              <a:buNone/>
            </a:pPr>
            <a:r>
              <a:rPr lang="sv-SE" b="1" dirty="0"/>
              <a:t>Kommentar: </a:t>
            </a:r>
            <a:r>
              <a:rPr lang="sv-SE" dirty="0"/>
              <a:t>Om den enskilde själv inte är med och utför momentet, då insatsen är kompenserande, bör personal göra den enskilde delaktig i planeringen av utförandet. Man kan vara lyhörd för önskemål och behov om den enskilde har förmåga att uttrycka det. Att se till att ta till de kommunikationsstöd som krävs om den enskilde har behov av det.</a:t>
            </a:r>
          </a:p>
        </p:txBody>
      </p:sp>
      <p:sp>
        <p:nvSpPr>
          <p:cNvPr id="4" name="Platshållare för bildnummer 3"/>
          <p:cNvSpPr>
            <a:spLocks noGrp="1"/>
          </p:cNvSpPr>
          <p:nvPr>
            <p:ph type="sldNum" sz="quarter" idx="5"/>
          </p:nvPr>
        </p:nvSpPr>
        <p:spPr/>
        <p:txBody>
          <a:bodyPr/>
          <a:lstStyle/>
          <a:p>
            <a:fld id="{D650C769-D86E-4ECC-8879-FA6486420682}" type="slidenum">
              <a:rPr lang="sv-SE" smtClean="0"/>
              <a:t>13</a:t>
            </a:fld>
            <a:endParaRPr lang="sv-SE"/>
          </a:p>
        </p:txBody>
      </p:sp>
    </p:spTree>
    <p:extLst>
      <p:ext uri="{BB962C8B-B14F-4D97-AF65-F5344CB8AC3E}">
        <p14:creationId xmlns:p14="http://schemas.microsoft.com/office/powerpoint/2010/main" val="1861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kommer vi till en del i utbildningen där det är dags att plocka fram övningshäftet. Ni ska nu göra övning 5 till 7 i övningshäftet gällande bedömning av begränsningsgrad. Hur lång tid ni lägger på att göra uppgifterna bestämmer ni själva. Pausa därför utbildningen här medan ni gör övningarna.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14</a:t>
            </a:fld>
            <a:endParaRPr lang="sv-SE"/>
          </a:p>
        </p:txBody>
      </p:sp>
    </p:spTree>
    <p:extLst>
      <p:ext uri="{BB962C8B-B14F-4D97-AF65-F5344CB8AC3E}">
        <p14:creationId xmlns:p14="http://schemas.microsoft.com/office/powerpoint/2010/main" val="3414577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I uppdraget finns även ett eller flera övergripande mål med de beviljade insatserna. De övergripande målsättningarna är hämtade från lagtexterna, </a:t>
            </a:r>
            <a:r>
              <a:rPr lang="sv-SE" dirty="0" err="1"/>
              <a:t>SoL</a:t>
            </a:r>
            <a:r>
              <a:rPr lang="sv-SE" dirty="0"/>
              <a:t> och LSS. Det finns 18 färdiga att välja på utifrån IBIC. </a:t>
            </a:r>
          </a:p>
          <a:p>
            <a:pPr marL="0" indent="0">
              <a:buNone/>
            </a:pPr>
            <a:endParaRPr lang="sv-SE" dirty="0"/>
          </a:p>
          <a:p>
            <a:pPr marL="0" indent="0">
              <a:buNone/>
            </a:pPr>
            <a:r>
              <a:rPr lang="sv-SE" dirty="0"/>
              <a:t>Några exempel är:</a:t>
            </a:r>
          </a:p>
          <a:p>
            <a:pPr marL="171450" indent="-171450">
              <a:buFont typeface="Arial" panose="020B0604020202020204" pitchFamily="34" charset="0"/>
              <a:buChar char="•"/>
            </a:pPr>
            <a:r>
              <a:rPr lang="sv-SE" sz="1100" dirty="0"/>
              <a:t>Möjlighet att leva och bo självständigt under trygga förhållanden (denna gäller inom </a:t>
            </a:r>
            <a:r>
              <a:rPr lang="sv-SE" sz="1100" dirty="0" err="1"/>
              <a:t>SoL</a:t>
            </a:r>
            <a:r>
              <a:rPr lang="sv-SE" sz="1100" dirty="0"/>
              <a:t> för äldre personer)</a:t>
            </a:r>
          </a:p>
          <a:p>
            <a:pPr marL="171450" indent="-171450">
              <a:buFont typeface="Arial" panose="020B0604020202020204" pitchFamily="34" charset="0"/>
              <a:buChar char="•"/>
            </a:pPr>
            <a:r>
              <a:rPr lang="sv-SE" sz="1100" dirty="0"/>
              <a:t>Frigöra och utveckla den enskildes resurser (Gäller inom </a:t>
            </a:r>
            <a:r>
              <a:rPr lang="sv-SE" sz="1100" dirty="0" err="1"/>
              <a:t>SoL</a:t>
            </a:r>
            <a:r>
              <a:rPr lang="sv-SE" sz="1100" dirty="0"/>
              <a:t> för alla åldrar) </a:t>
            </a:r>
          </a:p>
          <a:p>
            <a:pPr marL="171450" indent="-171450">
              <a:buFont typeface="Arial" panose="020B0604020202020204" pitchFamily="34" charset="0"/>
              <a:buChar char="•"/>
            </a:pPr>
            <a:r>
              <a:rPr lang="sv-SE" sz="1100" dirty="0"/>
              <a:t>Främja full delaktighet i samhällslivet (Är för personer med funktionsnedsättning inom LSS)</a:t>
            </a:r>
          </a:p>
          <a:p>
            <a:pPr marL="171450" indent="-171450">
              <a:buFont typeface="Arial" panose="020B0604020202020204" pitchFamily="34" charset="0"/>
              <a:buChar char="•"/>
            </a:pPr>
            <a:r>
              <a:rPr lang="sv-SE" sz="1100" dirty="0"/>
              <a:t>Stärka förmågan att leva ett självständigt liv (Gäller även denna för personer med funktionsnedsättning inom LSS)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15</a:t>
            </a:fld>
            <a:endParaRPr lang="sv-SE"/>
          </a:p>
        </p:txBody>
      </p:sp>
    </p:spTree>
    <p:extLst>
      <p:ext uri="{BB962C8B-B14F-4D97-AF65-F5344CB8AC3E}">
        <p14:creationId xmlns:p14="http://schemas.microsoft.com/office/powerpoint/2010/main" val="1070915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När uppdraget kommit till utförarna är det dags att planera för en genomförandeplan. </a:t>
            </a:r>
          </a:p>
          <a:p>
            <a:pPr marL="0" indent="0">
              <a:buNone/>
            </a:pPr>
            <a:endParaRPr lang="sv-SE" dirty="0"/>
          </a:p>
          <a:p>
            <a:pPr marL="0" indent="0">
              <a:buNone/>
            </a:pPr>
            <a:r>
              <a:rPr lang="sv-SE" dirty="0"/>
              <a:t>I en genomförandeplan gör man en överenskommelse tillsammans med den enskilde om </a:t>
            </a:r>
            <a:r>
              <a:rPr lang="sv-SE" b="1" dirty="0"/>
              <a:t>hur</a:t>
            </a:r>
            <a:r>
              <a:rPr lang="sv-SE" dirty="0"/>
              <a:t>, </a:t>
            </a:r>
            <a:r>
              <a:rPr lang="sv-SE" b="1" dirty="0"/>
              <a:t>när</a:t>
            </a:r>
            <a:r>
              <a:rPr lang="sv-SE" dirty="0"/>
              <a:t> och </a:t>
            </a:r>
            <a:r>
              <a:rPr lang="sv-SE" b="1" dirty="0"/>
              <a:t>vem</a:t>
            </a:r>
            <a:r>
              <a:rPr lang="sv-SE" dirty="0"/>
              <a:t> (den enskilde eller utförarna) som ska göra </a:t>
            </a:r>
            <a:r>
              <a:rPr lang="sv-SE" b="1" dirty="0"/>
              <a:t>vad</a:t>
            </a:r>
            <a:r>
              <a:rPr lang="sv-SE" dirty="0"/>
              <a:t> i de olika delarna av aktiviteten.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16</a:t>
            </a:fld>
            <a:endParaRPr lang="sv-SE"/>
          </a:p>
        </p:txBody>
      </p:sp>
    </p:spTree>
    <p:extLst>
      <p:ext uri="{BB962C8B-B14F-4D97-AF65-F5344CB8AC3E}">
        <p14:creationId xmlns:p14="http://schemas.microsoft.com/office/powerpoint/2010/main" val="2716197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Genomförandeplanen ska utgå från de bedömda behoven. Den kan med fördel skrivas i ”jag-form” utifrån den enskildes perspektiv. Detta för att tydliggöra att det är den enskildes plan och överenskommelse om hur stödet ska ges. </a:t>
            </a:r>
          </a:p>
          <a:p>
            <a:pPr marL="0" indent="0">
              <a:buNone/>
            </a:pPr>
            <a:endParaRPr lang="sv-SE" dirty="0"/>
          </a:p>
          <a:p>
            <a:pPr marL="0" indent="0">
              <a:buNone/>
            </a:pPr>
            <a:r>
              <a:rPr lang="sv-SE" dirty="0"/>
              <a:t>Målen med insatsen ska framgå i genomförandeplanen och den enskilde och utförarna kan planera in delmål. Det bör även framgå nästa uppföljning.</a:t>
            </a:r>
          </a:p>
          <a:p>
            <a:pPr marL="0" indent="0">
              <a:buNone/>
            </a:pPr>
            <a:r>
              <a:rPr lang="sv-SE" dirty="0"/>
              <a:t>Det ska också framgå vilka som delaktiga i framtagandet och på vilket sätt den enskilde varit delaktig.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17</a:t>
            </a:fld>
            <a:endParaRPr lang="sv-SE"/>
          </a:p>
        </p:txBody>
      </p:sp>
    </p:spTree>
    <p:extLst>
      <p:ext uri="{BB962C8B-B14F-4D97-AF65-F5344CB8AC3E}">
        <p14:creationId xmlns:p14="http://schemas.microsoft.com/office/powerpoint/2010/main" val="209481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det som ska ingår från uppdraget?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genomförandeplanen ska det finnas med vissa uppgifter från uppdraget från handläggaren. De områden som ska finnas med är beskrivna behov och målsättningen. I exemplet på genomförandeplan på nästa sida är det som är hämtat från uppdraget från handläggaren kursiverat.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18</a:t>
            </a:fld>
            <a:endParaRPr lang="sv-SE"/>
          </a:p>
        </p:txBody>
      </p:sp>
    </p:spTree>
    <p:extLst>
      <p:ext uri="{BB962C8B-B14F-4D97-AF65-F5344CB8AC3E}">
        <p14:creationId xmlns:p14="http://schemas.microsoft.com/office/powerpoint/2010/main" val="134622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alltså ett exempel på hur en del av genomförandeplanen skrivs enligt IBIC.</a:t>
            </a:r>
          </a:p>
          <a:p>
            <a:endParaRPr lang="sv-SE" dirty="0"/>
          </a:p>
          <a:p>
            <a:r>
              <a:rPr lang="sv-SE" dirty="0"/>
              <a:t>Exemplet gäller Larry som har behov av boendestöd. Larry har behov inom livsområdet Hemliv och då mer specifikt gällande att skaffa varor och tjänster.</a:t>
            </a:r>
          </a:p>
          <a:p>
            <a:endParaRPr lang="sv-SE" dirty="0"/>
          </a:p>
          <a:p>
            <a:r>
              <a:rPr lang="sv-SE" dirty="0"/>
              <a:t>Från uppdraget framkommer det att Larry har en lätt begränsning för bedömt funktionstillstånd och att det avsedda funktionstillståndet ska vara Ingen begränsning. Han har alltså en lätt begräsning i nuläget och målsättningen är att han inte ska ha någon begräsning gällande att skaffa varor och tjänster. Hans behov av insats är stödjande och tränande. </a:t>
            </a:r>
          </a:p>
          <a:p>
            <a:endParaRPr lang="sv-SE" dirty="0"/>
          </a:p>
          <a:p>
            <a:r>
              <a:rPr lang="sv-SE" dirty="0"/>
              <a:t>I fritext skriver handläggaren: </a:t>
            </a:r>
          </a:p>
          <a:p>
            <a:pPr marL="0" indent="0">
              <a:buNone/>
            </a:pPr>
            <a:r>
              <a:rPr lang="sv-SE" i="1" dirty="0"/>
              <a:t>Larry kan själv gå och handla varor i affären och frakta hem dem. Han har behov av stöd med att planera inköpslistan, då han har svårt att själv planera för en veckas inköp så att matvarorna räcker veckan ut. </a:t>
            </a:r>
          </a:p>
          <a:p>
            <a:pPr marL="0" indent="0">
              <a:buNone/>
            </a:pPr>
            <a:r>
              <a:rPr lang="sv-SE" i="1" dirty="0"/>
              <a:t>Målsättningen är att Larry ska bli helt självständig när han tränar på att planera inköpen tillsammans med personal.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19</a:t>
            </a:fld>
            <a:endParaRPr lang="sv-SE"/>
          </a:p>
        </p:txBody>
      </p:sp>
    </p:spTree>
    <p:extLst>
      <p:ext uri="{BB962C8B-B14F-4D97-AF65-F5344CB8AC3E}">
        <p14:creationId xmlns:p14="http://schemas.microsoft.com/office/powerpoint/2010/main" val="824032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är det dags att plocka fram övningshäftet igen. Ni ska nu göra övning 8 till 10 i övningshäftet gällande genomförandeplan. Hur lång tid ni lägger på att göra uppgifterna bestämmer ni som sagt själva. Pausa därför utbildningen här medan ni gör övningarna.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20</a:t>
            </a:fld>
            <a:endParaRPr lang="sv-SE"/>
          </a:p>
        </p:txBody>
      </p:sp>
    </p:spTree>
    <p:extLst>
      <p:ext uri="{BB962C8B-B14F-4D97-AF65-F5344CB8AC3E}">
        <p14:creationId xmlns:p14="http://schemas.microsoft.com/office/powerpoint/2010/main" val="7945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börjar med uppdraget. Uppdraget skickas från handläggaren till utföraren och består av fyra olika delar vilka är relaterade faktorer, aktuella livsområden, bedömning av behov och målsättning samt beslut. </a:t>
            </a:r>
          </a:p>
          <a:p>
            <a:r>
              <a:rPr lang="sv-SE" b="1" dirty="0"/>
              <a:t>Relaterade faktorer </a:t>
            </a:r>
            <a:r>
              <a:rPr lang="sv-SE" dirty="0"/>
              <a:t>är information om den enskilde som är viktig att veta. </a:t>
            </a:r>
          </a:p>
          <a:p>
            <a:r>
              <a:rPr lang="sv-SE" dirty="0"/>
              <a:t>Inom </a:t>
            </a:r>
            <a:r>
              <a:rPr lang="sv-SE" b="1" dirty="0"/>
              <a:t>aktuella livsområden </a:t>
            </a:r>
            <a:r>
              <a:rPr lang="sv-SE" dirty="0"/>
              <a:t>finns det uppgifter om den enskildes egna förmågor och behov inom de olika livsområdena som den enskilde har behov av stöd och hjälp inom. </a:t>
            </a:r>
          </a:p>
          <a:p>
            <a:r>
              <a:rPr lang="sv-SE" dirty="0"/>
              <a:t>Tredje delen handlar om </a:t>
            </a:r>
            <a:r>
              <a:rPr lang="sv-SE" b="1" dirty="0"/>
              <a:t>bedömning av behov och målsättning</a:t>
            </a:r>
            <a:r>
              <a:rPr lang="sv-SE" dirty="0"/>
              <a:t>. I bedöma behov framgår bedömningen inom de livsområden den enskilde har behov av stöd och hjälp med. Det anges även den enskildes nulägesförmåga i en aktivitet och vad som är målet vid nästa handläggaruppföljning. </a:t>
            </a:r>
          </a:p>
          <a:p>
            <a:r>
              <a:rPr lang="sv-SE" dirty="0"/>
              <a:t>Sista punkten gäller </a:t>
            </a:r>
            <a:r>
              <a:rPr lang="sv-SE" b="1" dirty="0"/>
              <a:t>beslut</a:t>
            </a:r>
            <a:r>
              <a:rPr lang="sv-SE" dirty="0"/>
              <a:t>. I beslutet anges vilka insatser som ska tillgodose de beskrivna behoven samt för vilken tidsperiod beslutet gäller. </a:t>
            </a:r>
          </a:p>
        </p:txBody>
      </p:sp>
      <p:sp>
        <p:nvSpPr>
          <p:cNvPr id="4" name="Platshållare för bildnummer 3"/>
          <p:cNvSpPr>
            <a:spLocks noGrp="1"/>
          </p:cNvSpPr>
          <p:nvPr>
            <p:ph type="sldNum" sz="quarter" idx="5"/>
          </p:nvPr>
        </p:nvSpPr>
        <p:spPr/>
        <p:txBody>
          <a:bodyPr/>
          <a:lstStyle/>
          <a:p>
            <a:fld id="{D650C769-D86E-4ECC-8879-FA6486420682}" type="slidenum">
              <a:rPr lang="sv-SE" smtClean="0"/>
              <a:t>3</a:t>
            </a:fld>
            <a:endParaRPr lang="sv-SE"/>
          </a:p>
        </p:txBody>
      </p:sp>
    </p:spTree>
    <p:extLst>
      <p:ext uri="{BB962C8B-B14F-4D97-AF65-F5344CB8AC3E}">
        <p14:creationId xmlns:p14="http://schemas.microsoft.com/office/powerpoint/2010/main" val="4186711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Nästa del i utbildningen berör journalanteckningar enligt IBIC. Anteckningar ska skrivas löpande om hur det går med den enskildes insatser när det framkommer avvikelser från genomförandeplanen. Genomförandeplanen anger ju hur insatserna är planerade att genomföras. </a:t>
            </a:r>
          </a:p>
          <a:p>
            <a:r>
              <a:rPr lang="sv-SE" dirty="0"/>
              <a:t> </a:t>
            </a:r>
          </a:p>
        </p:txBody>
      </p:sp>
      <p:sp>
        <p:nvSpPr>
          <p:cNvPr id="4" name="Platshållare för bildnummer 3"/>
          <p:cNvSpPr>
            <a:spLocks noGrp="1"/>
          </p:cNvSpPr>
          <p:nvPr>
            <p:ph type="sldNum" sz="quarter" idx="5"/>
          </p:nvPr>
        </p:nvSpPr>
        <p:spPr/>
        <p:txBody>
          <a:bodyPr/>
          <a:lstStyle/>
          <a:p>
            <a:fld id="{D650C769-D86E-4ECC-8879-FA6486420682}" type="slidenum">
              <a:rPr lang="sv-SE" smtClean="0"/>
              <a:t>21</a:t>
            </a:fld>
            <a:endParaRPr lang="sv-SE"/>
          </a:p>
        </p:txBody>
      </p:sp>
    </p:spTree>
    <p:extLst>
      <p:ext uri="{BB962C8B-B14F-4D97-AF65-F5344CB8AC3E}">
        <p14:creationId xmlns:p14="http://schemas.microsoft.com/office/powerpoint/2010/main" val="219565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En avvikelse från genomförandeplanen handlar oftast om tre olika saker:</a:t>
            </a:r>
          </a:p>
          <a:p>
            <a:pPr marL="0" indent="0">
              <a:buNone/>
            </a:pPr>
            <a:endParaRPr lang="sv-SE" dirty="0"/>
          </a:p>
          <a:p>
            <a:pPr marL="514350" indent="-514350">
              <a:buAutoNum type="arabicPeriod"/>
            </a:pPr>
            <a:r>
              <a:rPr lang="sv-SE" dirty="0"/>
              <a:t>En insats genomförs inte</a:t>
            </a:r>
          </a:p>
          <a:p>
            <a:pPr marL="514350" indent="-514350">
              <a:buAutoNum type="arabicPeriod"/>
            </a:pPr>
            <a:r>
              <a:rPr lang="sv-SE" dirty="0"/>
              <a:t>Den enskilde klarar </a:t>
            </a:r>
            <a:r>
              <a:rPr lang="sv-SE" i="1" dirty="0"/>
              <a:t>mer</a:t>
            </a:r>
            <a:r>
              <a:rPr lang="sv-SE" dirty="0"/>
              <a:t> själv än tidigare</a:t>
            </a:r>
          </a:p>
          <a:p>
            <a:pPr marL="514350" indent="-514350">
              <a:buAutoNum type="arabicPeriod"/>
            </a:pPr>
            <a:r>
              <a:rPr lang="sv-SE" dirty="0"/>
              <a:t>Den enskilde klarar </a:t>
            </a:r>
            <a:r>
              <a:rPr lang="sv-SE" i="1" dirty="0"/>
              <a:t>mindre</a:t>
            </a:r>
            <a:r>
              <a:rPr lang="sv-SE" dirty="0"/>
              <a:t> själv än tidigare</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22</a:t>
            </a:fld>
            <a:endParaRPr lang="sv-SE"/>
          </a:p>
        </p:txBody>
      </p:sp>
    </p:spTree>
    <p:extLst>
      <p:ext uri="{BB962C8B-B14F-4D97-AF65-F5344CB8AC3E}">
        <p14:creationId xmlns:p14="http://schemas.microsoft.com/office/powerpoint/2010/main" val="4065025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kommer exempel på journalanteckningar som ska skrivas enligt IBIC:</a:t>
            </a:r>
          </a:p>
          <a:p>
            <a:endParaRPr lang="sv-SE" dirty="0"/>
          </a:p>
          <a:p>
            <a:pPr marL="0" indent="0">
              <a:buNone/>
            </a:pPr>
            <a:r>
              <a:rPr lang="sv-SE" sz="1200" b="1" dirty="0"/>
              <a:t>Vi läser ur Pekkas journal:</a:t>
            </a:r>
          </a:p>
          <a:p>
            <a:pPr marL="0" indent="0">
              <a:buNone/>
            </a:pPr>
            <a:endParaRPr lang="sv-SE" sz="1200" dirty="0"/>
          </a:p>
          <a:p>
            <a:pPr marL="0" indent="0">
              <a:buNone/>
            </a:pPr>
            <a:r>
              <a:rPr lang="sv-SE" sz="1200" dirty="0" err="1"/>
              <a:t>SoL</a:t>
            </a:r>
            <a:r>
              <a:rPr lang="sv-SE" sz="1200" dirty="0"/>
              <a:t>-anteckning 2022-10-01 Omsorgspersonal Anna Svensson</a:t>
            </a:r>
          </a:p>
          <a:p>
            <a:pPr marL="0" indent="0">
              <a:buNone/>
            </a:pPr>
            <a:r>
              <a:rPr lang="sv-SE" sz="1200" b="1" dirty="0"/>
              <a:t>Personlig vård</a:t>
            </a:r>
          </a:p>
          <a:p>
            <a:pPr marL="0" indent="0">
              <a:buNone/>
            </a:pPr>
            <a:r>
              <a:rPr lang="sv-SE" sz="1200" dirty="0"/>
              <a:t>Pekka säger att han orkar mer än tidigare, han har tvättat och torkat håret själv den senaste veckan. </a:t>
            </a:r>
          </a:p>
          <a:p>
            <a:pPr marL="0" indent="0">
              <a:buNone/>
            </a:pPr>
            <a:endParaRPr lang="sv-SE" sz="1200" dirty="0"/>
          </a:p>
          <a:p>
            <a:pPr marL="0" indent="0">
              <a:buNone/>
            </a:pPr>
            <a:r>
              <a:rPr lang="sv-SE" sz="1200" dirty="0" err="1"/>
              <a:t>SoL</a:t>
            </a:r>
            <a:r>
              <a:rPr lang="sv-SE" sz="1200" dirty="0"/>
              <a:t>-anteckning 2022-10-15, Omsorgspersonal Adam Andersson</a:t>
            </a:r>
          </a:p>
          <a:p>
            <a:pPr marL="0" indent="0">
              <a:buNone/>
            </a:pPr>
            <a:r>
              <a:rPr lang="sv-SE" sz="1200" b="1" dirty="0"/>
              <a:t>Personlig vård</a:t>
            </a:r>
          </a:p>
          <a:p>
            <a:pPr marL="0" indent="0">
              <a:buNone/>
            </a:pPr>
            <a:r>
              <a:rPr lang="sv-SE" sz="1200" dirty="0"/>
              <a:t>Pekka duschade nästan helt självständigt idag. Han bad om hjälp med att tvätta och torka fötterna. </a:t>
            </a:r>
          </a:p>
          <a:p>
            <a:pPr marL="0" indent="0">
              <a:buNone/>
            </a:pPr>
            <a:endParaRPr lang="sv-SE" sz="1200" dirty="0"/>
          </a:p>
          <a:p>
            <a:pPr marL="0" indent="0">
              <a:buNone/>
            </a:pPr>
            <a:r>
              <a:rPr lang="sv-SE" sz="1200" dirty="0" err="1"/>
              <a:t>SoL</a:t>
            </a:r>
            <a:r>
              <a:rPr lang="sv-SE" sz="1200" dirty="0"/>
              <a:t>-anteckning 2022-12-01, Omsorgspersonal Lena Göransson</a:t>
            </a:r>
          </a:p>
          <a:p>
            <a:pPr marL="0" indent="0">
              <a:buNone/>
            </a:pPr>
            <a:r>
              <a:rPr lang="sv-SE" sz="1200" b="1" dirty="0"/>
              <a:t>Personlig vård</a:t>
            </a:r>
          </a:p>
          <a:p>
            <a:pPr marL="0" indent="0">
              <a:buNone/>
            </a:pPr>
            <a:r>
              <a:rPr lang="sv-SE" sz="1200" dirty="0"/>
              <a:t>Pekka har duschat självständigt de senaste två gångerna den här veckan. Jag har skickat meddelande till handläggare idag om att Pekka inte verkar ha behov av hjälp med dusch längre.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23</a:t>
            </a:fld>
            <a:endParaRPr lang="sv-SE"/>
          </a:p>
        </p:txBody>
      </p:sp>
    </p:spTree>
    <p:extLst>
      <p:ext uri="{BB962C8B-B14F-4D97-AF65-F5344CB8AC3E}">
        <p14:creationId xmlns:p14="http://schemas.microsoft.com/office/powerpoint/2010/main" val="227537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Denna del är en reflektionsdel. Ni kan med fördel pausa filmen medan ni behandlar denna del. </a:t>
            </a:r>
          </a:p>
          <a:p>
            <a:endParaRPr lang="sv-SE" b="1" dirty="0"/>
          </a:p>
          <a:p>
            <a:r>
              <a:rPr lang="sv-SE" b="0" dirty="0"/>
              <a:t>Det ni ska reflektera över är: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Resonera kring ”vilken är lagstiftarens tanke med att det i </a:t>
            </a:r>
            <a:r>
              <a:rPr lang="sv-SE" dirty="0" err="1"/>
              <a:t>SoL</a:t>
            </a:r>
            <a:r>
              <a:rPr lang="sv-SE" dirty="0"/>
              <a:t> och LSS står att vi är skyldiga att dokumentera?”.</a:t>
            </a:r>
          </a:p>
          <a:p>
            <a:endParaRPr lang="sv-SE" b="1" dirty="0"/>
          </a:p>
          <a:p>
            <a:endParaRPr lang="sv-SE" b="1" dirty="0"/>
          </a:p>
          <a:p>
            <a:r>
              <a:rPr lang="sv-SE" b="1" dirty="0"/>
              <a:t>Kommentar:</a:t>
            </a:r>
          </a:p>
          <a:p>
            <a:r>
              <a:rPr lang="sv-SE" dirty="0"/>
              <a:t>Rättssäkerhetsperspektivet- lika hantering av ärenden</a:t>
            </a:r>
          </a:p>
          <a:p>
            <a:r>
              <a:rPr lang="sv-SE" dirty="0"/>
              <a:t>Rätt till insyn för den enskilde</a:t>
            </a:r>
          </a:p>
          <a:p>
            <a:r>
              <a:rPr lang="sv-SE" dirty="0"/>
              <a:t>Trygghetsaspekten för både den enskilde och personal </a:t>
            </a:r>
          </a:p>
          <a:p>
            <a:r>
              <a:rPr lang="sv-SE" dirty="0"/>
              <a:t>Informationsöverföring</a:t>
            </a:r>
          </a:p>
        </p:txBody>
      </p:sp>
      <p:sp>
        <p:nvSpPr>
          <p:cNvPr id="4" name="Platshållare för bildnummer 3"/>
          <p:cNvSpPr>
            <a:spLocks noGrp="1"/>
          </p:cNvSpPr>
          <p:nvPr>
            <p:ph type="sldNum" sz="quarter" idx="5"/>
          </p:nvPr>
        </p:nvSpPr>
        <p:spPr/>
        <p:txBody>
          <a:bodyPr/>
          <a:lstStyle/>
          <a:p>
            <a:fld id="{D650C769-D86E-4ECC-8879-FA6486420682}" type="slidenum">
              <a:rPr lang="sv-SE" smtClean="0"/>
              <a:t>24</a:t>
            </a:fld>
            <a:endParaRPr lang="sv-SE"/>
          </a:p>
        </p:txBody>
      </p:sp>
    </p:spTree>
    <p:extLst>
      <p:ext uri="{BB962C8B-B14F-4D97-AF65-F5344CB8AC3E}">
        <p14:creationId xmlns:p14="http://schemas.microsoft.com/office/powerpoint/2010/main" val="252996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Den här delen behandlar hur utförare ska hantera dokumentation gällande genomförd och inte genomförd insats. Enligt metoden för IBIC ska utförare systematiskt dokumentera insatser som inte genomförs. Syftet är att det då går att söka hur det gått med en insats och att översikten ska möjliggöra att man ser orsakssamband. </a:t>
            </a:r>
          </a:p>
          <a:p>
            <a:pPr marL="0" indent="0">
              <a:buNone/>
            </a:pPr>
            <a:endParaRPr lang="sv-SE" dirty="0"/>
          </a:p>
          <a:p>
            <a:pPr marL="0" indent="0">
              <a:buNone/>
            </a:pPr>
            <a:r>
              <a:rPr lang="sv-SE" dirty="0"/>
              <a:t>Socialstyrelsen rekommenderar att det går att välja mellan:</a:t>
            </a:r>
          </a:p>
          <a:p>
            <a:r>
              <a:rPr lang="sv-SE" dirty="0"/>
              <a:t>Orsaken ligger hos utförarverksamheten</a:t>
            </a:r>
          </a:p>
          <a:p>
            <a:r>
              <a:rPr lang="sv-SE" dirty="0"/>
              <a:t>Begäran från den enskilde</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25</a:t>
            </a:fld>
            <a:endParaRPr lang="sv-SE"/>
          </a:p>
        </p:txBody>
      </p:sp>
    </p:spTree>
    <p:extLst>
      <p:ext uri="{BB962C8B-B14F-4D97-AF65-F5344CB8AC3E}">
        <p14:creationId xmlns:p14="http://schemas.microsoft.com/office/powerpoint/2010/main" val="1955302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 på hur det kan se ut när en insats inte är genomförd med anledning av begäran från individen. Vi läser ur Pekkas journal:</a:t>
            </a:r>
          </a:p>
          <a:p>
            <a:pPr marL="0" indent="0">
              <a:buNone/>
            </a:pPr>
            <a:r>
              <a:rPr lang="sv-SE" dirty="0" err="1"/>
              <a:t>SoL</a:t>
            </a:r>
            <a:r>
              <a:rPr lang="sv-SE" dirty="0"/>
              <a:t>-anteckning 2022-11-11, Omsorgspersonal Anna Svensson</a:t>
            </a:r>
          </a:p>
          <a:p>
            <a:pPr marL="0" indent="0">
              <a:buNone/>
            </a:pPr>
            <a:endParaRPr lang="sv-SE" dirty="0"/>
          </a:p>
          <a:p>
            <a:pPr marL="0" indent="0">
              <a:buNone/>
            </a:pPr>
            <a:r>
              <a:rPr lang="sv-SE" b="1" dirty="0"/>
              <a:t>Personlig vård</a:t>
            </a:r>
          </a:p>
          <a:p>
            <a:pPr marL="0" indent="0">
              <a:buNone/>
            </a:pPr>
            <a:endParaRPr lang="sv-SE" b="1" dirty="0"/>
          </a:p>
          <a:p>
            <a:pPr marL="0" indent="0">
              <a:buNone/>
            </a:pPr>
            <a:r>
              <a:rPr lang="sv-SE" dirty="0"/>
              <a:t>Inte genomförd insats av Dusch </a:t>
            </a:r>
            <a:r>
              <a:rPr lang="sv-SE" b="1" dirty="0"/>
              <a:t>På begäran eller skäl från individen</a:t>
            </a:r>
            <a:endParaRPr lang="sv-SE" dirty="0"/>
          </a:p>
          <a:p>
            <a:pPr marL="0" indent="0">
              <a:buNone/>
            </a:pPr>
            <a:endParaRPr lang="sv-SE" dirty="0"/>
          </a:p>
          <a:p>
            <a:pPr marL="0" indent="0">
              <a:buNone/>
            </a:pPr>
            <a:r>
              <a:rPr lang="sv-SE" dirty="0"/>
              <a:t>Pekka ringde på morgonen och avbokade duschen i morgon, han ska på ett vårdbesök. Han sa att han kan vänta med dusch till fredag.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26</a:t>
            </a:fld>
            <a:endParaRPr lang="sv-SE"/>
          </a:p>
        </p:txBody>
      </p:sp>
    </p:spTree>
    <p:extLst>
      <p:ext uri="{BB962C8B-B14F-4D97-AF65-F5344CB8AC3E}">
        <p14:creationId xmlns:p14="http://schemas.microsoft.com/office/powerpoint/2010/main" val="23655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även det ur Pekkas journal:</a:t>
            </a:r>
          </a:p>
          <a:p>
            <a:endParaRPr lang="sv-SE" dirty="0"/>
          </a:p>
          <a:p>
            <a:pPr marL="0" indent="0">
              <a:buNone/>
            </a:pPr>
            <a:r>
              <a:rPr lang="sv-SE" dirty="0"/>
              <a:t>Inte genomförd insats av Ledsagning till aktivitet med anledning av Orsak utföraren.</a:t>
            </a:r>
          </a:p>
          <a:p>
            <a:pPr marL="0" indent="0">
              <a:buNone/>
            </a:pPr>
            <a:r>
              <a:rPr lang="sv-SE" dirty="0"/>
              <a:t>Omsorgspersonal Adam Andersson skriver: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Jag ringde till Pekka på morgonen, bad om ursäkt och sa att vi tyvärr inte kan hjälpa honom till bridgen idag på grund av magsjuka i personalgruppen. </a:t>
            </a:r>
          </a:p>
          <a:p>
            <a:pPr marL="0" indent="0">
              <a:buNone/>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27</a:t>
            </a:fld>
            <a:endParaRPr lang="sv-SE"/>
          </a:p>
        </p:txBody>
      </p:sp>
    </p:spTree>
    <p:extLst>
      <p:ext uri="{BB962C8B-B14F-4D97-AF65-F5344CB8AC3E}">
        <p14:creationId xmlns:p14="http://schemas.microsoft.com/office/powerpoint/2010/main" val="322825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Nu kommer en till reflektionsdel. När jag läst upp frågan kan ni även här med fördel pausa utbildningen för att kunna diskutera frågan. Dela upp er i smågrupper och reflektera över: Varför är det viktigt att dokumentera varje gång en enskild tackar nej till </a:t>
            </a:r>
            <a:r>
              <a:rPr lang="sv-SE" b="0" dirty="0" err="1"/>
              <a:t>t.ex</a:t>
            </a:r>
            <a:r>
              <a:rPr lang="sv-SE" b="0" dirty="0"/>
              <a:t> dusch?</a:t>
            </a:r>
          </a:p>
          <a:p>
            <a:endParaRPr lang="sv-SE" b="1" dirty="0"/>
          </a:p>
          <a:p>
            <a:endParaRPr lang="sv-SE" b="1" dirty="0"/>
          </a:p>
          <a:p>
            <a:r>
              <a:rPr lang="sv-SE" b="1" dirty="0"/>
              <a:t>Kommentar:</a:t>
            </a:r>
          </a:p>
          <a:p>
            <a:r>
              <a:rPr lang="sv-SE" dirty="0"/>
              <a:t>Det möjliggör att den som följer upp genomförandeplanen eller insatsen kan se mönster i varför den inte utförs.</a:t>
            </a:r>
          </a:p>
          <a:p>
            <a:endParaRPr lang="sv-SE" dirty="0"/>
          </a:p>
          <a:p>
            <a:r>
              <a:rPr lang="sv-SE" dirty="0"/>
              <a:t>Möjliggör att göra bedömning- och kan ge underlag till om den enskilde har fortsatt behov eller ej.</a:t>
            </a:r>
          </a:p>
          <a:p>
            <a:endParaRPr lang="sv-SE" dirty="0"/>
          </a:p>
          <a:p>
            <a:r>
              <a:rPr lang="sv-SE" dirty="0"/>
              <a:t>Det är viktigt att visa för både den enskilda, anhöriga med rätten till insyn och </a:t>
            </a:r>
            <a:r>
              <a:rPr lang="sv-SE" dirty="0" err="1"/>
              <a:t>ev</a:t>
            </a:r>
            <a:r>
              <a:rPr lang="sv-SE" dirty="0"/>
              <a:t> tillsynsmyndigheten orsaker till varför insatser inte utförs.</a:t>
            </a:r>
          </a:p>
        </p:txBody>
      </p:sp>
      <p:sp>
        <p:nvSpPr>
          <p:cNvPr id="4" name="Platshållare för bildnummer 3"/>
          <p:cNvSpPr>
            <a:spLocks noGrp="1"/>
          </p:cNvSpPr>
          <p:nvPr>
            <p:ph type="sldNum" sz="quarter" idx="5"/>
          </p:nvPr>
        </p:nvSpPr>
        <p:spPr/>
        <p:txBody>
          <a:bodyPr/>
          <a:lstStyle/>
          <a:p>
            <a:fld id="{D650C769-D86E-4ECC-8879-FA6486420682}" type="slidenum">
              <a:rPr lang="sv-SE" smtClean="0"/>
              <a:t>28</a:t>
            </a:fld>
            <a:endParaRPr lang="sv-SE"/>
          </a:p>
        </p:txBody>
      </p:sp>
    </p:spTree>
    <p:extLst>
      <p:ext uri="{BB962C8B-B14F-4D97-AF65-F5344CB8AC3E}">
        <p14:creationId xmlns:p14="http://schemas.microsoft.com/office/powerpoint/2010/main" val="2779119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även andra tillfällen då det behöver göras en journalanteckning. Händelser av vikt som inte direkt är kopplade till livsområdena är också aktuella att dokumentera. Det handlar om faktiska omständigheter som är viktiga, t.ex. att uppföljning av genomförandeplanen är gjord eller att en anhörig ringt och frågat eller lämnat uppgifter. Då används ofta andra rubriker än livsområdena.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29</a:t>
            </a:fld>
            <a:endParaRPr lang="sv-SE"/>
          </a:p>
        </p:txBody>
      </p:sp>
    </p:spTree>
    <p:extLst>
      <p:ext uri="{BB962C8B-B14F-4D97-AF65-F5344CB8AC3E}">
        <p14:creationId xmlns:p14="http://schemas.microsoft.com/office/powerpoint/2010/main" val="196312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Sista delen i denna utbildning berör uppföljning. </a:t>
            </a:r>
          </a:p>
          <a:p>
            <a:r>
              <a:rPr lang="sv-SE" dirty="0"/>
              <a:t>Som utförare finns det ett antal frågor som man regelbundet bör ställa sig. Dessa är:</a:t>
            </a:r>
          </a:p>
          <a:p>
            <a:r>
              <a:rPr lang="sv-SE" dirty="0"/>
              <a:t>Hur går det med insatserna, jobbar omsorgspersonalen med rätt saker, på rätt sätt?</a:t>
            </a:r>
          </a:p>
          <a:p>
            <a:r>
              <a:rPr lang="sv-SE" dirty="0"/>
              <a:t>Är den enskilde nöjd med det stöd hen har rätt till? </a:t>
            </a:r>
          </a:p>
          <a:p>
            <a:r>
              <a:rPr lang="sv-SE" dirty="0"/>
              <a:t>Klarar den enskilde mer eller mindre än tidigare, har behoven förändrats?</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30</a:t>
            </a:fld>
            <a:endParaRPr lang="sv-SE"/>
          </a:p>
        </p:txBody>
      </p:sp>
    </p:spTree>
    <p:extLst>
      <p:ext uri="{BB962C8B-B14F-4D97-AF65-F5344CB8AC3E}">
        <p14:creationId xmlns:p14="http://schemas.microsoft.com/office/powerpoint/2010/main" val="378334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En del i </a:t>
            </a:r>
            <a:r>
              <a:rPr lang="sv-SE" dirty="0" err="1"/>
              <a:t>IBICs</a:t>
            </a:r>
            <a:r>
              <a:rPr lang="sv-SE" dirty="0"/>
              <a:t> systematik är att det är tydligt vem som uppgett informationen. I uppdraget finns det därför två olika rubriker med uppdelningen:</a:t>
            </a:r>
          </a:p>
          <a:p>
            <a:r>
              <a:rPr lang="sv-SE" dirty="0"/>
              <a:t>Uppgifter från individen</a:t>
            </a:r>
          </a:p>
          <a:p>
            <a:r>
              <a:rPr lang="sv-SE" dirty="0"/>
              <a:t>Uppgifter från andra</a:t>
            </a:r>
          </a:p>
          <a:p>
            <a:endParaRPr lang="sv-SE" dirty="0"/>
          </a:p>
          <a:p>
            <a:pPr marL="0" indent="0">
              <a:buNone/>
            </a:pPr>
            <a:r>
              <a:rPr lang="sv-SE" dirty="0"/>
              <a:t>Anledningen till att det är uppdelat på det viset är för att stärka och synliggöra den enskildes delaktighet och inflytande.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4</a:t>
            </a:fld>
            <a:endParaRPr lang="sv-SE"/>
          </a:p>
        </p:txBody>
      </p:sp>
    </p:spTree>
    <p:extLst>
      <p:ext uri="{BB962C8B-B14F-4D97-AF65-F5344CB8AC3E}">
        <p14:creationId xmlns:p14="http://schemas.microsoft.com/office/powerpoint/2010/main" val="3388707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Reflektera nu i smågrupper om hur det ser ut idag. Hur ser uppföljningarna ut? Pausa utbildningen medan reflektionen pågår. </a:t>
            </a:r>
          </a:p>
        </p:txBody>
      </p:sp>
      <p:sp>
        <p:nvSpPr>
          <p:cNvPr id="4" name="Platshållare för bildnummer 3"/>
          <p:cNvSpPr>
            <a:spLocks noGrp="1"/>
          </p:cNvSpPr>
          <p:nvPr>
            <p:ph type="sldNum" sz="quarter" idx="5"/>
          </p:nvPr>
        </p:nvSpPr>
        <p:spPr/>
        <p:txBody>
          <a:bodyPr/>
          <a:lstStyle/>
          <a:p>
            <a:fld id="{D650C769-D86E-4ECC-8879-FA6486420682}" type="slidenum">
              <a:rPr lang="sv-SE" smtClean="0"/>
              <a:t>31</a:t>
            </a:fld>
            <a:endParaRPr lang="sv-SE"/>
          </a:p>
        </p:txBody>
      </p:sp>
    </p:spTree>
    <p:extLst>
      <p:ext uri="{BB962C8B-B14F-4D97-AF65-F5344CB8AC3E}">
        <p14:creationId xmlns:p14="http://schemas.microsoft.com/office/powerpoint/2010/main" val="408901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Sedan 1 januari 2015 ställer Socialstyrelsen högre krav på dokumentationen kring utförarens arbete med att följa upp insatser. I dokumentationen ska det framgå:</a:t>
            </a:r>
          </a:p>
          <a:p>
            <a:pPr>
              <a:lnSpc>
                <a:spcPct val="120000"/>
              </a:lnSpc>
            </a:pPr>
            <a:r>
              <a:rPr lang="sv-SE" dirty="0"/>
              <a:t>Hur och när uppföljningen är gjord</a:t>
            </a:r>
          </a:p>
          <a:p>
            <a:pPr>
              <a:lnSpc>
                <a:spcPct val="120000"/>
              </a:lnSpc>
            </a:pPr>
            <a:r>
              <a:rPr lang="sv-SE" dirty="0"/>
              <a:t>Om det använts </a:t>
            </a:r>
            <a:r>
              <a:rPr lang="sv-SE" dirty="0" err="1"/>
              <a:t>standaliserade</a:t>
            </a:r>
            <a:r>
              <a:rPr lang="sv-SE" dirty="0"/>
              <a:t> bedömningsmetoder (ex behov inom livsområden och måluppfyllelse enligt IBIC)</a:t>
            </a:r>
          </a:p>
          <a:p>
            <a:pPr>
              <a:lnSpc>
                <a:spcPct val="120000"/>
              </a:lnSpc>
            </a:pPr>
            <a:r>
              <a:rPr lang="sv-SE" dirty="0"/>
              <a:t>Hur den enskilde uppfattar genomförandet av insatsen i förhållande till sina behov och önskemål</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32</a:t>
            </a:fld>
            <a:endParaRPr lang="sv-SE"/>
          </a:p>
        </p:txBody>
      </p:sp>
    </p:spTree>
    <p:extLst>
      <p:ext uri="{BB962C8B-B14F-4D97-AF65-F5344CB8AC3E}">
        <p14:creationId xmlns:p14="http://schemas.microsoft.com/office/powerpoint/2010/main" val="3614854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Uppföljningen av genomförandet görs genom att information om den enskildes behov och förmågor sammanställs i en nulägesbild. Informationen inhämtas genom samtal med den enskilde och den dokumentation som skrivits gällande den enskildes insatser, både genomförandeplan och journalanteckningar. Vid samtycke kan även kontakt tas med ex anhöriga och andra professioner. </a:t>
            </a:r>
          </a:p>
          <a:p>
            <a:pPr marL="0" indent="0">
              <a:buNone/>
            </a:pPr>
            <a:endParaRPr lang="sv-SE" dirty="0"/>
          </a:p>
          <a:p>
            <a:pPr marL="0" indent="0">
              <a:buNone/>
            </a:pPr>
            <a:r>
              <a:rPr lang="sv-SE" dirty="0"/>
              <a:t>Efter sammanställning av nuläget och den enskildes behov görs bedömning kring den enskildes nuvarande situation. Nuläget jämförs även med den tidigare målsättningen för att se om insatserna haft den effekt det var tänkt.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33</a:t>
            </a:fld>
            <a:endParaRPr lang="sv-SE"/>
          </a:p>
        </p:txBody>
      </p:sp>
    </p:spTree>
    <p:extLst>
      <p:ext uri="{BB962C8B-B14F-4D97-AF65-F5344CB8AC3E}">
        <p14:creationId xmlns:p14="http://schemas.microsoft.com/office/powerpoint/2010/main" val="677940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Exemplet gäller åter igen Larry som har boendestöd. Målsättningen med hans insats var ju att bli självständig i samband med att skaffa varor och tjänster. Vid uppföljning framkommer denna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”Larry uppger vid uppföljningsmötet att han inte har klarat att skriva listan själv ännu. Av journalanteckning 2022-11-28 framgår det att Larry kände sig redo att prova själv. Han köpte då för lite av flera varor och glömde bort mycket av det han behövde. Larry berättar att han velat ha hjälp varje vecka efter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Måluppfyllelsen vid detta uppföljningsmöte blir alltså nej, målsättningen har inte uppnåtts.</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34</a:t>
            </a:fld>
            <a:endParaRPr lang="sv-SE"/>
          </a:p>
        </p:txBody>
      </p:sp>
    </p:spTree>
    <p:extLst>
      <p:ext uri="{BB962C8B-B14F-4D97-AF65-F5344CB8AC3E}">
        <p14:creationId xmlns:p14="http://schemas.microsoft.com/office/powerpoint/2010/main" val="3908798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Reflektera nu i smågrupper kring Om uppföljning inte görs- finns det risker med det? Vilka i så fall?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Pausa utbildningen medan reflektionen pågår. </a:t>
            </a:r>
          </a:p>
          <a:p>
            <a:endParaRPr lang="sv-SE" b="1" dirty="0"/>
          </a:p>
          <a:p>
            <a:endParaRPr lang="sv-SE" b="1" dirty="0"/>
          </a:p>
          <a:p>
            <a:r>
              <a:rPr lang="sv-SE" b="1" dirty="0"/>
              <a:t>Kommentar:</a:t>
            </a:r>
          </a:p>
          <a:p>
            <a:r>
              <a:rPr lang="sv-SE" dirty="0"/>
              <a:t>Den enskildes behov kan missas, vilket kan leda till att behov inte blir tillgodosedda. Behovet och rätten till insats kanske inte längre finns på grund av ändrade omständigheter. Det kan medföra att insats ges i onödan. </a:t>
            </a:r>
          </a:p>
          <a:p>
            <a:r>
              <a:rPr lang="sv-SE" dirty="0"/>
              <a:t>Att inte följa upp insatser minskar rättssäkerheten och tryggheten för den enskilde. </a:t>
            </a:r>
          </a:p>
        </p:txBody>
      </p:sp>
      <p:sp>
        <p:nvSpPr>
          <p:cNvPr id="4" name="Platshållare för bildnummer 3"/>
          <p:cNvSpPr>
            <a:spLocks noGrp="1"/>
          </p:cNvSpPr>
          <p:nvPr>
            <p:ph type="sldNum" sz="quarter" idx="5"/>
          </p:nvPr>
        </p:nvSpPr>
        <p:spPr/>
        <p:txBody>
          <a:bodyPr/>
          <a:lstStyle/>
          <a:p>
            <a:fld id="{D650C769-D86E-4ECC-8879-FA6486420682}" type="slidenum">
              <a:rPr lang="sv-SE" smtClean="0"/>
              <a:t>35</a:t>
            </a:fld>
            <a:endParaRPr lang="sv-SE"/>
          </a:p>
        </p:txBody>
      </p:sp>
    </p:spTree>
    <p:extLst>
      <p:ext uri="{BB962C8B-B14F-4D97-AF65-F5344CB8AC3E}">
        <p14:creationId xmlns:p14="http://schemas.microsoft.com/office/powerpoint/2010/main" val="1501662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vad ska det göras med det som framkommer i uppföljningen?</a:t>
            </a:r>
          </a:p>
          <a:p>
            <a:pPr marL="0" indent="0">
              <a:buNone/>
            </a:pPr>
            <a:r>
              <a:rPr lang="sv-SE" dirty="0"/>
              <a:t>Uppföljningen kan resultera i att utförarverksamheten:</a:t>
            </a:r>
          </a:p>
          <a:p>
            <a:pPr marL="171450" indent="-171450">
              <a:buFont typeface="Arial" panose="020B0604020202020204" pitchFamily="34" charset="0"/>
              <a:buChar char="•"/>
            </a:pPr>
            <a:r>
              <a:rPr lang="sv-SE" dirty="0"/>
              <a:t>Antingen reviderar genomförandeplanen, alltså justerar arbetssätt eller delmål. Vid stora förändrade behov så som att den enskilde blivit självständigt och inte längre behöver insats eller att hen fått svårigheter som göra att det behöver göras en ny bedömning kontaktas handläggaren.</a:t>
            </a:r>
          </a:p>
          <a:p>
            <a:pPr marL="171450" indent="-171450">
              <a:buFont typeface="Arial" panose="020B0604020202020204" pitchFamily="34" charset="0"/>
              <a:buChar char="•"/>
            </a:pPr>
            <a:r>
              <a:rPr lang="sv-SE" dirty="0"/>
              <a:t>Eller kontaktar enhetschef för stöd eller för kännedom gällande uppgift från enskild eller anhörig. </a:t>
            </a:r>
          </a:p>
          <a:p>
            <a:pPr marL="171450" indent="-171450">
              <a:buFont typeface="Arial" panose="020B0604020202020204" pitchFamily="34" charset="0"/>
              <a:buChar char="•"/>
            </a:pPr>
            <a:r>
              <a:rPr lang="sv-SE" dirty="0"/>
              <a:t>Tredje alternativet kan vara att man kontaktar annan aktör, om samtycke finns.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36</a:t>
            </a:fld>
            <a:endParaRPr lang="sv-SE"/>
          </a:p>
        </p:txBody>
      </p:sp>
    </p:spTree>
    <p:extLst>
      <p:ext uri="{BB962C8B-B14F-4D97-AF65-F5344CB8AC3E}">
        <p14:creationId xmlns:p14="http://schemas.microsoft.com/office/powerpoint/2010/main" val="205180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ser då uppföljningen ut som görs av handläggaren?</a:t>
            </a:r>
          </a:p>
          <a:p>
            <a:pPr marL="0" indent="0">
              <a:buNone/>
            </a:pPr>
            <a:r>
              <a:rPr lang="sv-SE" dirty="0"/>
              <a:t>Uppföljning av handläggaren syftar till att utvärdera och se hur det beviljade biståndet har fungerat och om målet med insatserna är uppnått. </a:t>
            </a:r>
          </a:p>
          <a:p>
            <a:pPr marL="0" indent="0">
              <a:buNone/>
            </a:pPr>
            <a:r>
              <a:rPr lang="sv-SE" dirty="0"/>
              <a:t>Fakta inhämtas från:</a:t>
            </a:r>
          </a:p>
          <a:p>
            <a:pPr marL="171450" indent="-171450">
              <a:buFont typeface="Arial" panose="020B0604020202020204" pitchFamily="34" charset="0"/>
              <a:buChar char="•"/>
            </a:pPr>
            <a:r>
              <a:rPr lang="sv-SE" dirty="0"/>
              <a:t>Den enskilde</a:t>
            </a:r>
          </a:p>
          <a:p>
            <a:pPr marL="171450" indent="-171450">
              <a:buFont typeface="Arial" panose="020B0604020202020204" pitchFamily="34" charset="0"/>
              <a:buChar char="•"/>
            </a:pPr>
            <a:r>
              <a:rPr lang="sv-SE" dirty="0"/>
              <a:t>Vid samtycke även från anhöriga och utförana </a:t>
            </a:r>
          </a:p>
          <a:p>
            <a:pPr marL="171450" indent="-171450">
              <a:buFont typeface="Arial" panose="020B0604020202020204" pitchFamily="34" charset="0"/>
              <a:buChar char="•"/>
            </a:pPr>
            <a:r>
              <a:rPr lang="sv-SE" dirty="0"/>
              <a:t>Dokumentation från utförarverksamhet exempelvis genomförandeplan och journalanteckningar</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37</a:t>
            </a:fld>
            <a:endParaRPr lang="sv-SE"/>
          </a:p>
        </p:txBody>
      </p:sp>
    </p:spTree>
    <p:extLst>
      <p:ext uri="{BB962C8B-B14F-4D97-AF65-F5344CB8AC3E}">
        <p14:creationId xmlns:p14="http://schemas.microsoft.com/office/powerpoint/2010/main" val="2614702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Med den nya informationen från uppföljningen gör handläggaren bedömning om personens fortsatta behov av de insatser som hen beviljats.</a:t>
            </a:r>
          </a:p>
          <a:p>
            <a:pPr marL="0" indent="0">
              <a:buNone/>
            </a:pPr>
            <a:endParaRPr lang="sv-SE" dirty="0"/>
          </a:p>
          <a:p>
            <a:pPr marL="0" indent="0">
              <a:buNone/>
            </a:pPr>
            <a:r>
              <a:rPr lang="sv-SE" dirty="0"/>
              <a:t>Den enskilde kan också ansöka om ytterligare insatser eller uppge om hen vill avsluta insatser.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38</a:t>
            </a:fld>
            <a:endParaRPr lang="sv-SE"/>
          </a:p>
        </p:txBody>
      </p:sp>
    </p:spTree>
    <p:extLst>
      <p:ext uri="{BB962C8B-B14F-4D97-AF65-F5344CB8AC3E}">
        <p14:creationId xmlns:p14="http://schemas.microsoft.com/office/powerpoint/2010/main" val="2589715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Och vad gör då handläggaren med det som framkommer vid uppföljningen?</a:t>
            </a:r>
          </a:p>
          <a:p>
            <a:pPr marL="0" indent="0">
              <a:buNone/>
            </a:pPr>
            <a:r>
              <a:rPr lang="sv-SE" dirty="0"/>
              <a:t>Uppföljningen från handläggare kan resultera i:</a:t>
            </a:r>
          </a:p>
          <a:p>
            <a:pPr marL="171450" indent="-171450">
              <a:buFont typeface="Arial" panose="020B0604020202020204" pitchFamily="34" charset="0"/>
              <a:buChar char="•"/>
            </a:pPr>
            <a:r>
              <a:rPr lang="sv-SE" dirty="0"/>
              <a:t>Att behovet av samma insatser som tidigare kvarstår- med samma eller förändrade mål</a:t>
            </a:r>
          </a:p>
          <a:p>
            <a:pPr marL="171450" indent="-171450">
              <a:buFont typeface="Arial" panose="020B0604020202020204" pitchFamily="34" charset="0"/>
              <a:buChar char="•"/>
            </a:pPr>
            <a:r>
              <a:rPr lang="sv-SE" dirty="0"/>
              <a:t>Att den enskilde beviljas nya eller andra insatser</a:t>
            </a:r>
          </a:p>
          <a:p>
            <a:pPr marL="171450" indent="-171450">
              <a:buFont typeface="Arial" panose="020B0604020202020204" pitchFamily="34" charset="0"/>
              <a:buChar char="•"/>
            </a:pPr>
            <a:r>
              <a:rPr lang="sv-SE" dirty="0"/>
              <a:t>Att insatser avslutas</a:t>
            </a:r>
          </a:p>
          <a:p>
            <a:pPr marL="171450" indent="-171450">
              <a:buFont typeface="Arial" panose="020B0604020202020204" pitchFamily="34" charset="0"/>
              <a:buChar char="•"/>
            </a:pPr>
            <a:r>
              <a:rPr lang="sv-SE" dirty="0"/>
              <a:t>Eller att det sker informationsöverföring från handläggaren till utförana med synpunkter på kvaliteten i insatserna.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39</a:t>
            </a:fld>
            <a:endParaRPr lang="sv-SE"/>
          </a:p>
        </p:txBody>
      </p:sp>
    </p:spTree>
    <p:extLst>
      <p:ext uri="{BB962C8B-B14F-4D97-AF65-F5344CB8AC3E}">
        <p14:creationId xmlns:p14="http://schemas.microsoft.com/office/powerpoint/2010/main" val="850236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Till sist vill jag att ni reflekterar över varför vi inför IBIC i våra verksamheter? Vad ser ni för fördelar med det?</a:t>
            </a:r>
          </a:p>
          <a:p>
            <a:endParaRPr lang="sv-SE" b="1" dirty="0"/>
          </a:p>
          <a:p>
            <a:r>
              <a:rPr lang="sv-SE" b="1" dirty="0"/>
              <a:t>Kommentar:</a:t>
            </a:r>
          </a:p>
          <a:p>
            <a:r>
              <a:rPr lang="sv-SE" dirty="0"/>
              <a:t>Den enskilde ska få det stöd hen har rätt till och behöver. Att den enskilde ska få göra det hen kan själv. </a:t>
            </a:r>
          </a:p>
          <a:p>
            <a:r>
              <a:rPr lang="sv-SE" dirty="0"/>
              <a:t>För ökad likvärdighet i hantering av den sociala dokumentationen, ökad rättssäkerhet.</a:t>
            </a:r>
          </a:p>
          <a:p>
            <a:r>
              <a:rPr lang="sv-SE" dirty="0"/>
              <a:t>Att bidra till bättre samarbete genom gemensamt arbetssätt och språk. </a:t>
            </a:r>
          </a:p>
        </p:txBody>
      </p:sp>
      <p:sp>
        <p:nvSpPr>
          <p:cNvPr id="4" name="Platshållare för bildnummer 3"/>
          <p:cNvSpPr>
            <a:spLocks noGrp="1"/>
          </p:cNvSpPr>
          <p:nvPr>
            <p:ph type="sldNum" sz="quarter" idx="5"/>
          </p:nvPr>
        </p:nvSpPr>
        <p:spPr/>
        <p:txBody>
          <a:bodyPr/>
          <a:lstStyle/>
          <a:p>
            <a:fld id="{D650C769-D86E-4ECC-8879-FA6486420682}" type="slidenum">
              <a:rPr lang="sv-SE" smtClean="0"/>
              <a:t>40</a:t>
            </a:fld>
            <a:endParaRPr lang="sv-SE"/>
          </a:p>
        </p:txBody>
      </p:sp>
    </p:spTree>
    <p:extLst>
      <p:ext uri="{BB962C8B-B14F-4D97-AF65-F5344CB8AC3E}">
        <p14:creationId xmlns:p14="http://schemas.microsoft.com/office/powerpoint/2010/main" val="383719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 på det som nämndes på förgående bild gällande uppdelningen.</a:t>
            </a:r>
          </a:p>
          <a:p>
            <a:endParaRPr lang="sv-SE" dirty="0"/>
          </a:p>
          <a:p>
            <a:r>
              <a:rPr lang="sv-SE" dirty="0"/>
              <a:t>Under livsområdet Hemliv finns det dels uppgifter som är lämnade av individen, dessa 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Anna uppger vid hembesök att hon dammar och gör det i sin egen takt, hon har svårt med dammsugning av golv och våttorkning. Hon orkar inte och har svårt med balansen, uppger hon. Anna säger att hon vill fortsätta damma själv men att hon inte tror att hon kommer städa golv, kök och toa igen.</a:t>
            </a:r>
            <a:endParaRPr lang="sv-SE" dirty="0"/>
          </a:p>
          <a:p>
            <a:endParaRPr lang="sv-SE" dirty="0"/>
          </a:p>
          <a:p>
            <a:r>
              <a:rPr lang="sv-SE" dirty="0"/>
              <a:t>Det finns även uppgifter från andra under rubriken hemliv, i det här fallet kommer uppgifterna från dottern Christina och är följande: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Dottern Christina säger att Anna inte har orkat städa på snart två år och att det kommer vara svårt för henne att hjälpa sin mamma regelbundet med städning framöver. </a:t>
            </a:r>
          </a:p>
          <a:p>
            <a:endParaRPr lang="sv-SE" dirty="0"/>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5</a:t>
            </a:fld>
            <a:endParaRPr lang="sv-SE"/>
          </a:p>
        </p:txBody>
      </p:sp>
    </p:spTree>
    <p:extLst>
      <p:ext uri="{BB962C8B-B14F-4D97-AF65-F5344CB8AC3E}">
        <p14:creationId xmlns:p14="http://schemas.microsoft.com/office/powerpoint/2010/main" val="3161068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ni har några frågor är ni välkomna att höra av er till mig, här är mina kontaktuppgifter. </a:t>
            </a:r>
          </a:p>
          <a:p>
            <a:endParaRPr lang="sv-SE" dirty="0"/>
          </a:p>
        </p:txBody>
      </p:sp>
      <p:sp>
        <p:nvSpPr>
          <p:cNvPr id="4" name="Platshållare för bildnummer 3"/>
          <p:cNvSpPr>
            <a:spLocks noGrp="1"/>
          </p:cNvSpPr>
          <p:nvPr>
            <p:ph type="sldNum" sz="quarter" idx="10"/>
          </p:nvPr>
        </p:nvSpPr>
        <p:spPr/>
        <p:txBody>
          <a:bodyPr/>
          <a:lstStyle/>
          <a:p>
            <a:fld id="{D650C769-D86E-4ECC-8879-FA6486420682}" type="slidenum">
              <a:rPr lang="sv-SE" smtClean="0"/>
              <a:t>41</a:t>
            </a:fld>
            <a:endParaRPr lang="sv-SE" dirty="0"/>
          </a:p>
        </p:txBody>
      </p:sp>
    </p:spTree>
    <p:extLst>
      <p:ext uri="{BB962C8B-B14F-4D97-AF65-F5344CB8AC3E}">
        <p14:creationId xmlns:p14="http://schemas.microsoft.com/office/powerpoint/2010/main" val="40219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Inom IBIC finns det något som kallas för bedömningsinstrument. När en enskild ansöker om stöd gör handläggaren i samband med det en bedömning av den enskildes nuvarande förmåga i aktiviteten enligt bedömningsinstrumentet i IBIC.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6</a:t>
            </a:fld>
            <a:endParaRPr lang="sv-SE"/>
          </a:p>
        </p:txBody>
      </p:sp>
    </p:spTree>
    <p:extLst>
      <p:ext uri="{BB962C8B-B14F-4D97-AF65-F5344CB8AC3E}">
        <p14:creationId xmlns:p14="http://schemas.microsoft.com/office/powerpoint/2010/main" val="31360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sv-SE" sz="1200" dirty="0">
                <a:effectLst/>
                <a:latin typeface="+mn-lt"/>
                <a:ea typeface="Calibri"/>
                <a:cs typeface="Times New Roman"/>
              </a:rPr>
              <a:t>Bedömningsfaktorer används</a:t>
            </a:r>
            <a:r>
              <a:rPr lang="sv-SE" sz="1200" baseline="0" dirty="0">
                <a:effectLst/>
                <a:latin typeface="+mn-lt"/>
                <a:ea typeface="Calibri"/>
                <a:cs typeface="Times New Roman"/>
              </a:rPr>
              <a:t> inom de olika livsområdena, förutom för personer som vårdar eller stödjer.</a:t>
            </a:r>
            <a:r>
              <a:rPr lang="sv-SE" sz="1200" dirty="0">
                <a:effectLst/>
                <a:latin typeface="+mn-lt"/>
                <a:ea typeface="Calibri"/>
                <a:cs typeface="Times New Roman"/>
              </a:rPr>
              <a:t> </a:t>
            </a:r>
          </a:p>
          <a:p>
            <a:pPr>
              <a:lnSpc>
                <a:spcPct val="100000"/>
              </a:lnSpc>
              <a:spcAft>
                <a:spcPts val="1000"/>
              </a:spcAft>
            </a:pPr>
            <a:r>
              <a:rPr lang="sv-SE" sz="1200" dirty="0">
                <a:effectLst/>
                <a:latin typeface="+mn-lt"/>
                <a:ea typeface="Calibri"/>
                <a:cs typeface="Times New Roman"/>
              </a:rPr>
              <a:t>Som stöd för att göra likvärdiga</a:t>
            </a:r>
            <a:r>
              <a:rPr lang="sv-SE" sz="1200" baseline="0" dirty="0">
                <a:effectLst/>
                <a:latin typeface="+mn-lt"/>
                <a:ea typeface="Calibri"/>
                <a:cs typeface="Times New Roman"/>
              </a:rPr>
              <a:t> bedömningar används alltså </a:t>
            </a:r>
            <a:r>
              <a:rPr lang="sv-SE" sz="1200" dirty="0">
                <a:effectLst/>
                <a:latin typeface="+mn-lt"/>
                <a:ea typeface="Calibri"/>
                <a:cs typeface="Times New Roman"/>
              </a:rPr>
              <a:t>en generell bedömningsskala fö</a:t>
            </a:r>
            <a:r>
              <a:rPr lang="sv-SE" sz="1200" baseline="0" dirty="0">
                <a:effectLst/>
                <a:latin typeface="+mn-lt"/>
                <a:ea typeface="Calibri"/>
                <a:cs typeface="Times New Roman"/>
              </a:rPr>
              <a:t>r att avgöra hur stor </a:t>
            </a:r>
            <a:r>
              <a:rPr lang="sv-SE" sz="1200" dirty="0">
                <a:effectLst/>
                <a:latin typeface="+mn-lt"/>
                <a:ea typeface="Calibri"/>
                <a:cs typeface="Times New Roman"/>
              </a:rPr>
              <a:t>svårighetsgraden är för personen inom olika livsområden. </a:t>
            </a:r>
          </a:p>
          <a:p>
            <a:pPr>
              <a:lnSpc>
                <a:spcPct val="100000"/>
              </a:lnSpc>
              <a:spcAft>
                <a:spcPts val="1000"/>
              </a:spcAft>
            </a:pPr>
            <a:endParaRPr lang="sv-SE" sz="1200" dirty="0">
              <a:effectLst/>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effectLst/>
                <a:latin typeface="+mn-lt"/>
                <a:ea typeface="Calibri"/>
                <a:cs typeface="Times New Roman"/>
              </a:rPr>
              <a:t>Be</a:t>
            </a:r>
            <a:r>
              <a:rPr lang="sv-SE" sz="1200" dirty="0">
                <a:effectLst/>
                <a:latin typeface="+mn-lt"/>
                <a:ea typeface="Calibri"/>
                <a:cs typeface="Times New Roman"/>
              </a:rPr>
              <a:t>dömningen</a:t>
            </a:r>
            <a:r>
              <a:rPr lang="sv-SE" sz="1200" baseline="0" dirty="0">
                <a:effectLst/>
                <a:latin typeface="+mn-lt"/>
                <a:ea typeface="Calibri"/>
                <a:cs typeface="Times New Roman"/>
              </a:rPr>
              <a:t> görs</a:t>
            </a:r>
            <a:r>
              <a:rPr lang="sv-SE" sz="1200" dirty="0">
                <a:effectLst/>
                <a:latin typeface="+mn-lt"/>
                <a:ea typeface="Calibri"/>
                <a:cs typeface="Times New Roman"/>
              </a:rPr>
              <a:t> i 5 steg, handläggaren bedömer samma sak med samma skala vilket gör </a:t>
            </a:r>
            <a:r>
              <a:rPr lang="sv-SE" sz="1200" baseline="0" dirty="0">
                <a:effectLst/>
                <a:latin typeface="+mn-lt"/>
                <a:ea typeface="Calibri"/>
                <a:cs typeface="Times New Roman"/>
              </a:rPr>
              <a:t>bedömningarna</a:t>
            </a:r>
            <a:r>
              <a:rPr lang="sv-SE" sz="1200" dirty="0">
                <a:effectLst/>
                <a:latin typeface="+mn-lt"/>
                <a:ea typeface="Calibri"/>
                <a:cs typeface="Times New Roman"/>
              </a:rPr>
              <a:t> mer likvärdiga.</a:t>
            </a:r>
            <a:r>
              <a:rPr lang="sv-SE" sz="1200" baseline="0" dirty="0">
                <a:effectLst/>
                <a:latin typeface="+mn-lt"/>
                <a:ea typeface="Calibri"/>
                <a:cs typeface="Times New Roman"/>
              </a:rPr>
              <a:t> Bedömningen ger ett underlag för att följa upp målet, det avsedda funktionstillståndet samt hur stor personens begränsning i att utföra en aktivitet bedöms vara vid nästa uppföljning</a:t>
            </a:r>
            <a:r>
              <a:rPr lang="sv-SE" sz="1200" dirty="0">
                <a:effectLst/>
                <a:latin typeface="+mn-lt"/>
                <a:ea typeface="Calibri"/>
                <a:cs typeface="Times New Roman"/>
              </a:rPr>
              <a:t>.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7</a:t>
            </a:fld>
            <a:endParaRPr lang="sv-SE"/>
          </a:p>
        </p:txBody>
      </p:sp>
    </p:spTree>
    <p:extLst>
      <p:ext uri="{BB962C8B-B14F-4D97-AF65-F5344CB8AC3E}">
        <p14:creationId xmlns:p14="http://schemas.microsoft.com/office/powerpoint/2010/main" val="306692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Nuläget i IBIC kallas för </a:t>
            </a:r>
            <a:r>
              <a:rPr lang="sv-SE" b="1" dirty="0"/>
              <a:t>Bedömt funktionstillstånd. </a:t>
            </a:r>
            <a:r>
              <a:rPr lang="sv-SE" b="0" dirty="0"/>
              <a:t>I uppdraget anger handläggaren hur den enskilde klarar ett moment i nuläget, alltså deras bedömda funktionstillstånd. </a:t>
            </a:r>
          </a:p>
          <a:p>
            <a:pPr marL="0" indent="0">
              <a:buNone/>
            </a:pPr>
            <a:r>
              <a:rPr lang="sv-SE" dirty="0"/>
              <a:t>Vid uppföljning är det målet vad det gäller den enskildes egna förmåga som följs upp. Målet är ofta att det ska bli mindre eller samma begränsning i aktiviteten som i det bedömda funktionstillståndet, det vill säga att den enskilde ska bibehålla eller förbättras i sin förmåga.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8</a:t>
            </a:fld>
            <a:endParaRPr lang="sv-SE"/>
          </a:p>
        </p:txBody>
      </p:sp>
    </p:spTree>
    <p:extLst>
      <p:ext uri="{BB962C8B-B14F-4D97-AF65-F5344CB8AC3E}">
        <p14:creationId xmlns:p14="http://schemas.microsoft.com/office/powerpoint/2010/main" val="380466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handläggaren bedömt funktionstillstånd sätter handläggaren och den enskilde upp en målsättning för hens egen förmåga i aktiviteten. Målsättningen kallas </a:t>
            </a:r>
            <a:r>
              <a:rPr lang="sv-SE" b="1" dirty="0"/>
              <a:t>Avsett funktionstillstånd.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Bedömningen tar hänsyn till om den enskilde har ett hjälpmedel och bedömningen görs efter hur den enskilde klarar aktiviteten med sitt hjälpmedel.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9</a:t>
            </a:fld>
            <a:endParaRPr lang="sv-SE"/>
          </a:p>
        </p:txBody>
      </p:sp>
    </p:spTree>
    <p:extLst>
      <p:ext uri="{BB962C8B-B14F-4D97-AF65-F5344CB8AC3E}">
        <p14:creationId xmlns:p14="http://schemas.microsoft.com/office/powerpoint/2010/main" val="252333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Nästa steg i uppdraget är bedömt behov av insatsen. I uppdraget ger handläggaren även en första anvisning om arbetsmetod. Handläggaren tar ställning till om insatsen kan vara av </a:t>
            </a:r>
            <a:r>
              <a:rPr lang="sv-SE" b="1" dirty="0"/>
              <a:t>kompenserande</a:t>
            </a:r>
            <a:r>
              <a:rPr lang="sv-SE" dirty="0"/>
              <a:t> eller </a:t>
            </a:r>
            <a:r>
              <a:rPr lang="sv-SE" b="1" dirty="0"/>
              <a:t>stödjande/tränande </a:t>
            </a:r>
            <a:r>
              <a:rPr lang="sv-SE" dirty="0"/>
              <a:t>karaktär.</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10</a:t>
            </a:fld>
            <a:endParaRPr lang="sv-SE"/>
          </a:p>
        </p:txBody>
      </p:sp>
    </p:spTree>
    <p:extLst>
      <p:ext uri="{BB962C8B-B14F-4D97-AF65-F5344CB8AC3E}">
        <p14:creationId xmlns:p14="http://schemas.microsoft.com/office/powerpoint/2010/main" val="8275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Inlednings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558047"/>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2" name="Rubrik 1"/>
          <p:cNvSpPr>
            <a:spLocks noGrp="1"/>
          </p:cNvSpPr>
          <p:nvPr>
            <p:ph type="title"/>
          </p:nvPr>
        </p:nvSpPr>
        <p:spPr>
          <a:xfrm>
            <a:off x="694722" y="1001154"/>
            <a:ext cx="3549592" cy="2646313"/>
          </a:xfrm>
        </p:spPr>
        <p:txBody>
          <a:bodyPr lIns="0" tIns="0" rIns="0" bIns="0" anchor="t" anchorCtr="0">
            <a:noAutofit/>
          </a:bodyPr>
          <a:lstStyle>
            <a:lvl1pPr algn="l">
              <a:defRPr sz="3600" b="1">
                <a:solidFill>
                  <a:schemeClr val="bg1"/>
                </a:solidFill>
                <a:effectLst>
                  <a:outerShdw blurRad="38100" dist="25400" dir="2700000" algn="tl" rotWithShape="0">
                    <a:srgbClr val="000000">
                      <a:alpha val="43000"/>
                    </a:srgbClr>
                  </a:outerShdw>
                </a:effectLst>
              </a:defRPr>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695931" y="5920972"/>
            <a:ext cx="6121023" cy="320975"/>
          </a:xfrm>
        </p:spPr>
        <p:txBody>
          <a:bodyPr lIns="0" tIns="0" rIns="0" bIns="0">
            <a:no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7505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nehållssida bild upptill">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1"/>
            <a:ext cx="9144000" cy="2250831"/>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här för att lägga till bild</a:t>
            </a:r>
          </a:p>
        </p:txBody>
      </p:sp>
      <p:sp>
        <p:nvSpPr>
          <p:cNvPr id="5" name="Rubrik 1"/>
          <p:cNvSpPr>
            <a:spLocks noGrp="1"/>
          </p:cNvSpPr>
          <p:nvPr>
            <p:ph type="title"/>
          </p:nvPr>
        </p:nvSpPr>
        <p:spPr>
          <a:xfrm>
            <a:off x="518746" y="2187779"/>
            <a:ext cx="8229600" cy="1143000"/>
          </a:xfrm>
        </p:spPr>
        <p:txBody>
          <a:bodyPr/>
          <a:lstStyle/>
          <a:p>
            <a:r>
              <a:rPr lang="sv-SE"/>
              <a:t>Klicka här för att ändra mall för rubrikformat</a:t>
            </a:r>
            <a:endParaRPr lang="sv-SE" dirty="0"/>
          </a:p>
        </p:txBody>
      </p:sp>
      <p:sp>
        <p:nvSpPr>
          <p:cNvPr id="9" name="Platshållare för text 8"/>
          <p:cNvSpPr>
            <a:spLocks noGrp="1"/>
          </p:cNvSpPr>
          <p:nvPr>
            <p:ph type="body" sz="quarter" idx="10" hasCustomPrompt="1"/>
          </p:nvPr>
        </p:nvSpPr>
        <p:spPr>
          <a:xfrm>
            <a:off x="518746" y="3331308"/>
            <a:ext cx="8229600" cy="2251808"/>
          </a:xfrm>
        </p:spPr>
        <p:txBody>
          <a:bodyPr/>
          <a:lstStyle>
            <a:lvl1pPr marL="342900" indent="-342900">
              <a:buClrTx/>
              <a:buSzPct val="125000"/>
              <a:buFont typeface="Arial" panose="020B0604020202020204" pitchFamily="34" charset="0"/>
              <a:buChar char="•"/>
              <a:defRPr sz="2800"/>
            </a:lvl1pPr>
          </a:lstStyle>
          <a:p>
            <a:pPr marL="0" indent="0">
              <a:buClr>
                <a:schemeClr val="tx2"/>
              </a:buClr>
              <a:buSzPct val="125000"/>
              <a:buNone/>
            </a:pPr>
            <a:r>
              <a:rPr lang="sv-SE" sz="2400" dirty="0"/>
              <a:t>Skriv din text här</a:t>
            </a:r>
          </a:p>
          <a:p>
            <a:pPr lvl="0"/>
            <a:endParaRPr lang="sv-SE" dirty="0"/>
          </a:p>
        </p:txBody>
      </p:sp>
    </p:spTree>
    <p:extLst>
      <p:ext uri="{BB962C8B-B14F-4D97-AF65-F5344CB8AC3E}">
        <p14:creationId xmlns:p14="http://schemas.microsoft.com/office/powerpoint/2010/main" val="71639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unktlista två kolumner">
    <p:spTree>
      <p:nvGrpSpPr>
        <p:cNvPr id="1" name=""/>
        <p:cNvGrpSpPr/>
        <p:nvPr/>
      </p:nvGrpSpPr>
      <p:grpSpPr>
        <a:xfrm>
          <a:off x="0" y="0"/>
          <a:ext cx="0" cy="0"/>
          <a:chOff x="0" y="0"/>
          <a:chExt cx="0" cy="0"/>
        </a:xfrm>
      </p:grpSpPr>
      <p:sp>
        <p:nvSpPr>
          <p:cNvPr id="5" name="Rubrik 1"/>
          <p:cNvSpPr>
            <a:spLocks noGrp="1"/>
          </p:cNvSpPr>
          <p:nvPr>
            <p:ph type="title"/>
          </p:nvPr>
        </p:nvSpPr>
        <p:spPr>
          <a:xfrm>
            <a:off x="533401" y="305446"/>
            <a:ext cx="8229600" cy="1143000"/>
          </a:xfrm>
        </p:spPr>
        <p:txBody>
          <a:bodyPr/>
          <a:lstStyle/>
          <a:p>
            <a:r>
              <a:rPr lang="sv-SE"/>
              <a:t>Klicka här för att ändra mall för rubrikformat</a:t>
            </a:r>
            <a:endParaRPr lang="sv-SE" dirty="0"/>
          </a:p>
        </p:txBody>
      </p:sp>
      <p:sp>
        <p:nvSpPr>
          <p:cNvPr id="4" name="Platshållare för text 3"/>
          <p:cNvSpPr>
            <a:spLocks noGrp="1"/>
          </p:cNvSpPr>
          <p:nvPr>
            <p:ph type="body" sz="quarter" idx="10" hasCustomPrompt="1"/>
          </p:nvPr>
        </p:nvSpPr>
        <p:spPr>
          <a:xfrm>
            <a:off x="533401" y="1468684"/>
            <a:ext cx="3713284" cy="4949825"/>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
        <p:nvSpPr>
          <p:cNvPr id="8" name="Platshållare för text 3"/>
          <p:cNvSpPr>
            <a:spLocks noGrp="1"/>
          </p:cNvSpPr>
          <p:nvPr>
            <p:ph type="body" sz="quarter" idx="11" hasCustomPrompt="1"/>
          </p:nvPr>
        </p:nvSpPr>
        <p:spPr>
          <a:xfrm>
            <a:off x="4941277" y="1468684"/>
            <a:ext cx="3821723" cy="4114431"/>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Tree>
    <p:extLst>
      <p:ext uri="{BB962C8B-B14F-4D97-AF65-F5344CB8AC3E}">
        <p14:creationId xmlns:p14="http://schemas.microsoft.com/office/powerpoint/2010/main" val="272567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Här står en rubrik</a:t>
            </a:r>
          </a:p>
        </p:txBody>
      </p:sp>
      <p:sp>
        <p:nvSpPr>
          <p:cNvPr id="3" name="Platshållare för innehåll 2"/>
          <p:cNvSpPr>
            <a:spLocks noGrp="1"/>
          </p:cNvSpPr>
          <p:nvPr>
            <p:ph idx="1" hasCustomPrompt="1"/>
          </p:nvPr>
        </p:nvSpPr>
        <p:spPr/>
        <p:txBody>
          <a:bodyPr/>
          <a:lstStyle>
            <a:lvl1pPr marL="0" indent="0">
              <a:buNone/>
              <a:defRPr sz="2400"/>
            </a:lvl1pPr>
            <a:lvl2pPr>
              <a:defRPr sz="2000"/>
            </a:lvl2pPr>
          </a:lstStyle>
          <a:p>
            <a:pPr lvl="0"/>
            <a:r>
              <a:rPr lang="sv-SE" dirty="0"/>
              <a:t>Skriv din text här</a:t>
            </a:r>
          </a:p>
        </p:txBody>
      </p:sp>
    </p:spTree>
    <p:extLst>
      <p:ext uri="{BB962C8B-B14F-4D97-AF65-F5344CB8AC3E}">
        <p14:creationId xmlns:p14="http://schemas.microsoft.com/office/powerpoint/2010/main" val="100921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6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70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WOT-analys">
    <p:spTree>
      <p:nvGrpSpPr>
        <p:cNvPr id="1" name=""/>
        <p:cNvGrpSpPr/>
        <p:nvPr/>
      </p:nvGrpSpPr>
      <p:grpSpPr>
        <a:xfrm>
          <a:off x="0" y="0"/>
          <a:ext cx="0" cy="0"/>
          <a:chOff x="0" y="0"/>
          <a:chExt cx="0" cy="0"/>
        </a:xfrm>
      </p:grpSpPr>
      <p:graphicFrame>
        <p:nvGraphicFramePr>
          <p:cNvPr id="14" name="Tabell 13"/>
          <p:cNvGraphicFramePr>
            <a:graphicFrameLocks noGrp="1"/>
          </p:cNvGraphicFramePr>
          <p:nvPr userDrawn="1">
            <p:extLst>
              <p:ext uri="{D42A27DB-BD31-4B8C-83A1-F6EECF244321}">
                <p14:modId xmlns:p14="http://schemas.microsoft.com/office/powerpoint/2010/main" val="1220344925"/>
              </p:ext>
            </p:extLst>
          </p:nvPr>
        </p:nvGraphicFramePr>
        <p:xfrm>
          <a:off x="293078" y="1887322"/>
          <a:ext cx="8557844" cy="3599077"/>
        </p:xfrm>
        <a:graphic>
          <a:graphicData uri="http://schemas.openxmlformats.org/drawingml/2006/table">
            <a:tbl>
              <a:tblPr firstRow="1" bandRow="1">
                <a:tableStyleId>{21E4AEA4-8DFA-4A89-87EB-49C32662AFE0}</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3599077">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extLst>
                  <a:ext uri="{0D108BD9-81ED-4DB2-BD59-A6C34878D82A}">
                    <a16:rowId xmlns:a16="http://schemas.microsoft.com/office/drawing/2014/main" val="10000"/>
                  </a:ext>
                </a:extLst>
              </a:tr>
            </a:tbl>
          </a:graphicData>
        </a:graphic>
      </p:graphicFrame>
      <p:sp>
        <p:nvSpPr>
          <p:cNvPr id="4" name="Rubrik 1"/>
          <p:cNvSpPr>
            <a:spLocks noGrp="1"/>
          </p:cNvSpPr>
          <p:nvPr>
            <p:ph type="title" hasCustomPrompt="1"/>
          </p:nvPr>
        </p:nvSpPr>
        <p:spPr>
          <a:xfrm>
            <a:off x="457200" y="274638"/>
            <a:ext cx="8229600" cy="1143000"/>
          </a:xfrm>
        </p:spPr>
        <p:txBody>
          <a:bodyPr/>
          <a:lstStyle>
            <a:lvl1pPr>
              <a:defRPr/>
            </a:lvl1pPr>
          </a:lstStyle>
          <a:p>
            <a:r>
              <a:rPr lang="sv-SE" dirty="0" err="1"/>
              <a:t>SWOT</a:t>
            </a:r>
            <a:endParaRPr lang="sv-SE" dirty="0"/>
          </a:p>
        </p:txBody>
      </p:sp>
      <p:sp>
        <p:nvSpPr>
          <p:cNvPr id="6" name="Platshållare för text 5"/>
          <p:cNvSpPr>
            <a:spLocks noGrp="1"/>
          </p:cNvSpPr>
          <p:nvPr>
            <p:ph type="body" sz="quarter" idx="10" hasCustomPrompt="1"/>
          </p:nvPr>
        </p:nvSpPr>
        <p:spPr>
          <a:xfrm>
            <a:off x="318478" y="1979078"/>
            <a:ext cx="1990193" cy="3276000"/>
          </a:xfrm>
        </p:spPr>
        <p:txBody>
          <a:bodyPr>
            <a:normAutofit/>
          </a:bodyPr>
          <a:lstStyle>
            <a:lvl1pPr marL="0" indent="0">
              <a:buNone/>
              <a:defRPr sz="1400" baseline="0">
                <a:latin typeface="Garamond" panose="02020404030301010803" pitchFamily="18" charset="0"/>
              </a:defRPr>
            </a:lvl1pPr>
          </a:lstStyle>
          <a:p>
            <a:pPr lvl="0"/>
            <a:r>
              <a:rPr lang="sv-SE" dirty="0"/>
              <a:t>Skriv din text här</a:t>
            </a:r>
          </a:p>
        </p:txBody>
      </p:sp>
      <p:graphicFrame>
        <p:nvGraphicFramePr>
          <p:cNvPr id="10" name="Tabell 9"/>
          <p:cNvGraphicFramePr>
            <a:graphicFrameLocks noGrp="1"/>
          </p:cNvGraphicFramePr>
          <p:nvPr userDrawn="1">
            <p:extLst>
              <p:ext uri="{D42A27DB-BD31-4B8C-83A1-F6EECF244321}">
                <p14:modId xmlns:p14="http://schemas.microsoft.com/office/powerpoint/2010/main" val="2839685702"/>
              </p:ext>
            </p:extLst>
          </p:nvPr>
        </p:nvGraphicFramePr>
        <p:xfrm>
          <a:off x="293078" y="1515115"/>
          <a:ext cx="8557844" cy="402688"/>
        </p:xfrm>
        <a:graphic>
          <a:graphicData uri="http://schemas.openxmlformats.org/drawingml/2006/table">
            <a:tbl>
              <a:tblPr firstRow="1" bandRow="1">
                <a:tableStyleId>{5C22544A-7EE6-4342-B048-85BDC9FD1C3A}</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289236">
                <a:tc>
                  <a:txBody>
                    <a:bodyPr/>
                    <a:lstStyle/>
                    <a:p>
                      <a:pPr algn="ctr"/>
                      <a:r>
                        <a:rPr lang="sv-SE" sz="1800" dirty="0"/>
                        <a:t>Styrkor</a:t>
                      </a:r>
                    </a:p>
                  </a:txBody>
                  <a:tcPr marL="128368" marR="128368" marT="64184" marB="64184">
                    <a:solidFill>
                      <a:schemeClr val="tx2"/>
                    </a:solidFill>
                  </a:tcPr>
                </a:tc>
                <a:tc>
                  <a:txBody>
                    <a:bodyPr/>
                    <a:lstStyle/>
                    <a:p>
                      <a:pPr algn="ctr"/>
                      <a:r>
                        <a:rPr lang="sv-SE" sz="1800" dirty="0"/>
                        <a:t>Svagheter</a:t>
                      </a:r>
                    </a:p>
                  </a:txBody>
                  <a:tcPr marL="128368" marR="128368" marT="64184" marB="64184">
                    <a:solidFill>
                      <a:schemeClr val="tx2"/>
                    </a:solidFill>
                  </a:tcPr>
                </a:tc>
                <a:tc>
                  <a:txBody>
                    <a:bodyPr/>
                    <a:lstStyle/>
                    <a:p>
                      <a:pPr algn="ctr"/>
                      <a:r>
                        <a:rPr lang="sv-SE" sz="1800" dirty="0"/>
                        <a:t>Möjligheter</a:t>
                      </a:r>
                    </a:p>
                  </a:txBody>
                  <a:tcPr marL="128368" marR="128368" marT="64184" marB="64184">
                    <a:solidFill>
                      <a:schemeClr val="tx2"/>
                    </a:solidFill>
                  </a:tcPr>
                </a:tc>
                <a:tc>
                  <a:txBody>
                    <a:bodyPr/>
                    <a:lstStyle/>
                    <a:p>
                      <a:pPr algn="ctr"/>
                      <a:r>
                        <a:rPr lang="sv-SE" sz="1800" dirty="0"/>
                        <a:t>Risker och hot</a:t>
                      </a:r>
                    </a:p>
                  </a:txBody>
                  <a:tcPr marL="128368" marR="128368" marT="64184" marB="64184">
                    <a:solidFill>
                      <a:schemeClr val="tx2"/>
                    </a:solidFill>
                  </a:tcPr>
                </a:tc>
                <a:extLst>
                  <a:ext uri="{0D108BD9-81ED-4DB2-BD59-A6C34878D82A}">
                    <a16:rowId xmlns:a16="http://schemas.microsoft.com/office/drawing/2014/main" val="10000"/>
                  </a:ext>
                </a:extLst>
              </a:tr>
            </a:tbl>
          </a:graphicData>
        </a:graphic>
      </p:graphicFrame>
      <p:sp>
        <p:nvSpPr>
          <p:cNvPr id="11" name="Platshållare för text 5"/>
          <p:cNvSpPr>
            <a:spLocks noGrp="1"/>
          </p:cNvSpPr>
          <p:nvPr>
            <p:ph type="body" sz="quarter" idx="11" hasCustomPrompt="1"/>
          </p:nvPr>
        </p:nvSpPr>
        <p:spPr>
          <a:xfrm>
            <a:off x="243423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a:p>
            <a:pPr lvl="0"/>
            <a:endParaRPr lang="sv-SE" dirty="0"/>
          </a:p>
        </p:txBody>
      </p:sp>
      <p:sp>
        <p:nvSpPr>
          <p:cNvPr id="12" name="Platshållare för text 5"/>
          <p:cNvSpPr>
            <a:spLocks noGrp="1"/>
          </p:cNvSpPr>
          <p:nvPr>
            <p:ph type="body" sz="quarter" idx="12" hasCustomPrompt="1"/>
          </p:nvPr>
        </p:nvSpPr>
        <p:spPr>
          <a:xfrm>
            <a:off x="4568744" y="1976961"/>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
        <p:nvSpPr>
          <p:cNvPr id="13" name="Platshållare för text 5"/>
          <p:cNvSpPr>
            <a:spLocks noGrp="1"/>
          </p:cNvSpPr>
          <p:nvPr>
            <p:ph type="body" sz="quarter" idx="13" hasCustomPrompt="1"/>
          </p:nvPr>
        </p:nvSpPr>
        <p:spPr>
          <a:xfrm>
            <a:off x="670325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Tree>
    <p:extLst>
      <p:ext uri="{BB962C8B-B14F-4D97-AF65-F5344CB8AC3E}">
        <p14:creationId xmlns:p14="http://schemas.microsoft.com/office/powerpoint/2010/main" val="38877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8_Baksida">
    <p:spTree>
      <p:nvGrpSpPr>
        <p:cNvPr id="1" name=""/>
        <p:cNvGrpSpPr/>
        <p:nvPr/>
      </p:nvGrpSpPr>
      <p:grpSpPr>
        <a:xfrm>
          <a:off x="0" y="0"/>
          <a:ext cx="0" cy="0"/>
          <a:chOff x="0" y="0"/>
          <a:chExt cx="0" cy="0"/>
        </a:xfrm>
      </p:grpSpPr>
      <p:sp>
        <p:nvSpPr>
          <p:cNvPr id="2" name="Rektangel 1"/>
          <p:cNvSpPr/>
          <p:nvPr userDrawn="1"/>
        </p:nvSpPr>
        <p:spPr>
          <a:xfrm>
            <a:off x="0" y="5168652"/>
            <a:ext cx="9144000" cy="17860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 name="Rektangel 2"/>
          <p:cNvSpPr/>
          <p:nvPr userDrawn="1"/>
        </p:nvSpPr>
        <p:spPr>
          <a:xfrm>
            <a:off x="0" y="0"/>
            <a:ext cx="9144000" cy="5168652"/>
          </a:xfrm>
          <a:prstGeom prst="rect">
            <a:avLst/>
          </a:prstGeom>
          <a:solidFill>
            <a:srgbClr val="0A4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4" name="Bildobjekt 3" descr="soderkoping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9347" y="5419462"/>
            <a:ext cx="1361344" cy="909776"/>
          </a:xfrm>
          <a:prstGeom prst="rect">
            <a:avLst/>
          </a:prstGeom>
        </p:spPr>
      </p:pic>
    </p:spTree>
    <p:extLst>
      <p:ext uri="{BB962C8B-B14F-4D97-AF65-F5344CB8AC3E}">
        <p14:creationId xmlns:p14="http://schemas.microsoft.com/office/powerpoint/2010/main" val="424707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original_soderkoping_dekor_cmyk.eps"/>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0" y="6555160"/>
            <a:ext cx="9160709" cy="324000"/>
          </a:xfrm>
          <a:prstGeom prst="rect">
            <a:avLst/>
          </a:prstGeom>
        </p:spPr>
      </p:pic>
      <p:pic>
        <p:nvPicPr>
          <p:cNvPr id="9" name="Bildobjekt 8" descr="soderkoping_cmyk.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68344" y="5700571"/>
            <a:ext cx="1052150" cy="703144"/>
          </a:xfrm>
          <a:prstGeom prst="rect">
            <a:avLst/>
          </a:prstGeom>
        </p:spPr>
      </p:pic>
    </p:spTree>
    <p:extLst>
      <p:ext uri="{BB962C8B-B14F-4D97-AF65-F5344CB8AC3E}">
        <p14:creationId xmlns:p14="http://schemas.microsoft.com/office/powerpoint/2010/main" val="32403552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50" r:id="rId4"/>
    <p:sldLayoutId id="2147483652" r:id="rId5"/>
    <p:sldLayoutId id="2147483664" r:id="rId6"/>
    <p:sldLayoutId id="2147483655" r:id="rId7"/>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lay.quickchannel.com/play/5yiuzy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Fredrika.billborn@soderkoping.se"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0" y="-51131"/>
            <a:ext cx="9144000" cy="5558047"/>
          </a:xfrm>
        </p:spPr>
      </p:pic>
      <p:sp>
        <p:nvSpPr>
          <p:cNvPr id="7" name="Rubrik 6"/>
          <p:cNvSpPr>
            <a:spLocks noGrp="1"/>
          </p:cNvSpPr>
          <p:nvPr>
            <p:ph type="title"/>
          </p:nvPr>
        </p:nvSpPr>
        <p:spPr>
          <a:xfrm>
            <a:off x="457201" y="568014"/>
            <a:ext cx="6398254" cy="4677086"/>
          </a:xfrm>
        </p:spPr>
        <p:txBody>
          <a:bodyPr/>
          <a:lstStyle/>
          <a:p>
            <a:r>
              <a:rPr lang="sv-SE" sz="4800" dirty="0">
                <a:solidFill>
                  <a:schemeClr val="tx2"/>
                </a:solidFill>
                <a:effectLst/>
              </a:rPr>
              <a:t>IBIC- Del 3</a:t>
            </a:r>
            <a:br>
              <a:rPr lang="sv-SE" sz="4800" dirty="0">
                <a:solidFill>
                  <a:schemeClr val="tx2"/>
                </a:solidFill>
                <a:effectLst/>
              </a:rPr>
            </a:br>
            <a:r>
              <a:rPr lang="sv-SE" sz="4800" dirty="0">
                <a:solidFill>
                  <a:schemeClr val="tx2"/>
                </a:solidFill>
                <a:effectLst/>
              </a:rPr>
              <a:t>Systematik</a:t>
            </a:r>
            <a:br>
              <a:rPr lang="sv-SE" sz="4800" dirty="0">
                <a:solidFill>
                  <a:schemeClr val="tx2"/>
                </a:solidFill>
                <a:effectLst/>
              </a:rPr>
            </a:br>
            <a:br>
              <a:rPr lang="sv-SE" sz="4800" dirty="0">
                <a:solidFill>
                  <a:schemeClr val="tx2"/>
                </a:solidFill>
                <a:effectLst/>
              </a:rPr>
            </a:br>
            <a:br>
              <a:rPr lang="sv-SE" sz="4800" dirty="0">
                <a:solidFill>
                  <a:schemeClr val="tx2"/>
                </a:solidFill>
                <a:effectLst/>
              </a:rPr>
            </a:br>
            <a:br>
              <a:rPr lang="sv-SE" sz="4800" dirty="0">
                <a:solidFill>
                  <a:schemeClr val="tx2"/>
                </a:solidFill>
                <a:effectLst/>
              </a:rPr>
            </a:br>
            <a:endParaRPr lang="sv-SE" sz="4800" dirty="0">
              <a:solidFill>
                <a:schemeClr val="tx2"/>
              </a:solidFill>
              <a:effectLst/>
            </a:endParaRPr>
          </a:p>
        </p:txBody>
      </p:sp>
      <p:sp>
        <p:nvSpPr>
          <p:cNvPr id="8" name="Rubrik 6"/>
          <p:cNvSpPr txBox="1">
            <a:spLocks/>
          </p:cNvSpPr>
          <p:nvPr/>
        </p:nvSpPr>
        <p:spPr>
          <a:xfrm>
            <a:off x="847121" y="1008704"/>
            <a:ext cx="3930151" cy="2646313"/>
          </a:xfrm>
          <a:prstGeom prst="rect">
            <a:avLst/>
          </a:prstGeom>
        </p:spPr>
        <p:txBody>
          <a:bodyPr vert="horz" lIns="0" tIns="0" rIns="0" bIns="0" rtlCol="0" anchor="t" anchorCtr="0">
            <a:noAutofit/>
          </a:bodyPr>
          <a:lstStyle>
            <a:lvl1pPr algn="l" defTabSz="457200" rtl="0" eaLnBrk="1" latinLnBrk="0" hangingPunct="1">
              <a:spcBef>
                <a:spcPct val="0"/>
              </a:spcBef>
              <a:buNone/>
              <a:defRPr sz="3600" b="1" kern="1200">
                <a:solidFill>
                  <a:schemeClr val="bg1"/>
                </a:solidFill>
                <a:effectLst>
                  <a:outerShdw blurRad="38100" dist="25400" dir="2700000" algn="tl" rotWithShape="0">
                    <a:srgbClr val="000000">
                      <a:alpha val="43000"/>
                    </a:srgbClr>
                  </a:outerShdw>
                </a:effectLst>
                <a:latin typeface="+mj-lt"/>
                <a:ea typeface="+mj-ea"/>
                <a:cs typeface="+mj-cs"/>
              </a:defRPr>
            </a:lvl1pPr>
          </a:lstStyle>
          <a:p>
            <a:endParaRPr lang="sv-SE" sz="4800" dirty="0"/>
          </a:p>
        </p:txBody>
      </p:sp>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057" y="4079359"/>
            <a:ext cx="2546167" cy="2103212"/>
          </a:xfrm>
          <a:prstGeom prst="rect">
            <a:avLst/>
          </a:prstGeom>
        </p:spPr>
      </p:pic>
      <p:sp>
        <p:nvSpPr>
          <p:cNvPr id="6" name="Platshållare för text 3">
            <a:extLst>
              <a:ext uri="{FF2B5EF4-FFF2-40B4-BE49-F238E27FC236}">
                <a16:creationId xmlns:a16="http://schemas.microsoft.com/office/drawing/2014/main" id="{E7E6E51E-0914-4377-96E7-8CF74AE62337}"/>
              </a:ext>
            </a:extLst>
          </p:cNvPr>
          <p:cNvSpPr txBox="1">
            <a:spLocks/>
          </p:cNvSpPr>
          <p:nvPr/>
        </p:nvSpPr>
        <p:spPr>
          <a:xfrm>
            <a:off x="457200" y="3065931"/>
            <a:ext cx="8229600" cy="3792069"/>
          </a:xfrm>
          <a:prstGeom prst="rect">
            <a:avLst/>
          </a:prstGeom>
        </p:spPr>
        <p:txBody>
          <a:bodyPr/>
          <a:lst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sv-SE" dirty="0">
              <a:solidFill>
                <a:srgbClr val="002060"/>
              </a:solidFill>
            </a:endParaRPr>
          </a:p>
        </p:txBody>
      </p:sp>
    </p:spTree>
    <p:extLst>
      <p:ext uri="{BB962C8B-B14F-4D97-AF65-F5344CB8AC3E}">
        <p14:creationId xmlns:p14="http://schemas.microsoft.com/office/powerpoint/2010/main" val="1122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Bedömt behov av insatsen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I uppdraget ger handläggaren även en första anvisning om arbetsmetod. Handläggaren tar ställning till om insatsen kan vara av </a:t>
            </a:r>
            <a:r>
              <a:rPr lang="sv-SE" b="1" dirty="0"/>
              <a:t>kompenserande</a:t>
            </a:r>
            <a:r>
              <a:rPr lang="sv-SE" dirty="0"/>
              <a:t> eller </a:t>
            </a:r>
            <a:r>
              <a:rPr lang="sv-SE" b="1" dirty="0"/>
              <a:t>stödjande/tränande </a:t>
            </a:r>
            <a:r>
              <a:rPr lang="sv-SE" dirty="0"/>
              <a:t>karaktär.</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237613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Kompenserande insats</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Innebär att den enskilde behöver hjälp med aktiviteten och har svårt att aktivt delta själv och att utförarna utför momenten </a:t>
            </a:r>
            <a:r>
              <a:rPr lang="sv-SE" i="1" dirty="0"/>
              <a:t>åt </a:t>
            </a:r>
            <a:r>
              <a:rPr lang="sv-SE" dirty="0"/>
              <a:t>den enskilde. Även om insatsen är kompenserande bör utförarna ge hen inflytande i planeringen kring hur insatsen utförs. </a:t>
            </a:r>
            <a:endParaRPr lang="sv-SE" i="1" dirty="0"/>
          </a:p>
        </p:txBody>
      </p:sp>
    </p:spTree>
    <p:extLst>
      <p:ext uri="{BB962C8B-B14F-4D97-AF65-F5344CB8AC3E}">
        <p14:creationId xmlns:p14="http://schemas.microsoft.com/office/powerpoint/2010/main" val="307197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Stödjande/tränande insats</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Innebär att den enskilde på något sätt aktivt ska delta i insatsen/aktiviteten. Vid stödjande/tränande insats är målsättningen ofta att öka eller bibehålla den enskildes egen förmåga. </a:t>
            </a:r>
          </a:p>
        </p:txBody>
      </p:sp>
    </p:spTree>
    <p:extLst>
      <p:ext uri="{BB962C8B-B14F-4D97-AF65-F5344CB8AC3E}">
        <p14:creationId xmlns:p14="http://schemas.microsoft.com/office/powerpoint/2010/main" val="336238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Reflektion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lnSpcReduction="10000"/>
          </a:bodyPr>
          <a:lstStyle/>
          <a:p>
            <a:r>
              <a:rPr lang="sv-SE" dirty="0"/>
              <a:t>Diskutera skillnaden mellan att en insats ska utföras stödjande/tränande eller kompenserande. Vad är positivt med att insatserna delas upp på detta vis i uppdraget? Vad kan vara utmanande?</a:t>
            </a:r>
          </a:p>
          <a:p>
            <a:pPr marL="0" indent="0">
              <a:buNone/>
            </a:pPr>
            <a:endParaRPr lang="sv-SE" dirty="0"/>
          </a:p>
          <a:p>
            <a:r>
              <a:rPr lang="sv-SE" dirty="0"/>
              <a:t>Om det anges i uppdraget att en insats är kompenserande, hur kan man tänka kring delaktighet från den enskilde?</a:t>
            </a:r>
          </a:p>
        </p:txBody>
      </p:sp>
    </p:spTree>
    <p:extLst>
      <p:ext uri="{BB962C8B-B14F-4D97-AF65-F5344CB8AC3E}">
        <p14:creationId xmlns:p14="http://schemas.microsoft.com/office/powerpoint/2010/main" val="378000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977899"/>
            <a:ext cx="8229600" cy="813147"/>
          </a:xfrm>
        </p:spPr>
        <p:txBody>
          <a:bodyPr>
            <a:normAutofit fontScale="90000"/>
          </a:bodyPr>
          <a:lstStyle/>
          <a:p>
            <a:r>
              <a:rPr lang="sv-SE" dirty="0"/>
              <a:t>Övning Bedömning av begränsningsgrad </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a:bodyPr>
          <a:lstStyle/>
          <a:p>
            <a:pPr marL="0" indent="0">
              <a:buNone/>
            </a:pPr>
            <a:r>
              <a:rPr lang="sv-SE" dirty="0"/>
              <a:t>Gör övning 5-7</a:t>
            </a:r>
            <a:r>
              <a:rPr lang="sv-SE" dirty="0">
                <a:solidFill>
                  <a:srgbClr val="FF0000"/>
                </a:solidFill>
              </a:rPr>
              <a:t> </a:t>
            </a:r>
            <a:r>
              <a:rPr lang="sv-SE" dirty="0"/>
              <a:t>i övningshäftet gällande bedömning av begränsningsgrad.</a:t>
            </a:r>
          </a:p>
        </p:txBody>
      </p:sp>
    </p:spTree>
    <p:extLst>
      <p:ext uri="{BB962C8B-B14F-4D97-AF65-F5344CB8AC3E}">
        <p14:creationId xmlns:p14="http://schemas.microsoft.com/office/powerpoint/2010/main" val="86513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Övergripande målsättningar</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608167"/>
            <a:ext cx="8229600" cy="4711353"/>
          </a:xfrm>
        </p:spPr>
        <p:txBody>
          <a:bodyPr>
            <a:normAutofit fontScale="85000" lnSpcReduction="20000"/>
          </a:bodyPr>
          <a:lstStyle/>
          <a:p>
            <a:pPr marL="0" indent="0">
              <a:buNone/>
            </a:pPr>
            <a:r>
              <a:rPr lang="sv-SE" dirty="0"/>
              <a:t>I uppdraget finns även ett eller flera övergripande mål med de beviljade insatserna. De övergripande målsättningarna är hämtade från lagtexterna, </a:t>
            </a:r>
            <a:r>
              <a:rPr lang="sv-SE" dirty="0" err="1"/>
              <a:t>SoL</a:t>
            </a:r>
            <a:r>
              <a:rPr lang="sv-SE" dirty="0"/>
              <a:t> och LSS. Det finns 18 färdiga att välja på utifrån IBIC. </a:t>
            </a:r>
          </a:p>
          <a:p>
            <a:pPr marL="0" indent="0">
              <a:buNone/>
            </a:pPr>
            <a:endParaRPr lang="sv-SE" dirty="0"/>
          </a:p>
          <a:p>
            <a:pPr marL="0" indent="0">
              <a:buNone/>
            </a:pPr>
            <a:r>
              <a:rPr lang="sv-SE" dirty="0"/>
              <a:t>Exempelvis:</a:t>
            </a:r>
          </a:p>
          <a:p>
            <a:r>
              <a:rPr lang="sv-SE" dirty="0"/>
              <a:t>Möjlighet att leva och bo självständigt under trygga förhållanden (</a:t>
            </a:r>
            <a:r>
              <a:rPr lang="sv-SE" dirty="0" err="1"/>
              <a:t>SoL</a:t>
            </a:r>
            <a:r>
              <a:rPr lang="sv-SE" dirty="0"/>
              <a:t>- äldre personer)</a:t>
            </a:r>
          </a:p>
          <a:p>
            <a:r>
              <a:rPr lang="sv-SE" dirty="0"/>
              <a:t>Frigöra och utveckla den enskildes resurser (</a:t>
            </a:r>
            <a:r>
              <a:rPr lang="sv-SE" dirty="0" err="1"/>
              <a:t>SoL</a:t>
            </a:r>
            <a:r>
              <a:rPr lang="sv-SE" dirty="0"/>
              <a:t>- alla åldrar) </a:t>
            </a:r>
          </a:p>
          <a:p>
            <a:r>
              <a:rPr lang="sv-SE" dirty="0"/>
              <a:t>Främja full delaktighet i samhällslivet (LSS- personer med funktionsnedsättning)</a:t>
            </a:r>
          </a:p>
          <a:p>
            <a:r>
              <a:rPr lang="sv-SE" dirty="0"/>
              <a:t>Stärka förmågan att leva ett självständigt liv (LSS- personer med funktionsnedsättning) </a:t>
            </a:r>
          </a:p>
        </p:txBody>
      </p:sp>
    </p:spTree>
    <p:extLst>
      <p:ext uri="{BB962C8B-B14F-4D97-AF65-F5344CB8AC3E}">
        <p14:creationId xmlns:p14="http://schemas.microsoft.com/office/powerpoint/2010/main" val="183907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Genomförandeplan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När uppdraget kommit till utförarna är det dags att planera för en genomförandeplan. </a:t>
            </a:r>
          </a:p>
          <a:p>
            <a:pPr marL="0" indent="0">
              <a:buNone/>
            </a:pPr>
            <a:endParaRPr lang="sv-SE" dirty="0"/>
          </a:p>
          <a:p>
            <a:pPr marL="0" indent="0">
              <a:buNone/>
            </a:pPr>
            <a:r>
              <a:rPr lang="sv-SE" dirty="0"/>
              <a:t>I en genomförandeplan gör man en överenskommelse tillsammans med den enskilde om </a:t>
            </a:r>
            <a:r>
              <a:rPr lang="sv-SE" b="1" dirty="0"/>
              <a:t>hur</a:t>
            </a:r>
            <a:r>
              <a:rPr lang="sv-SE" dirty="0"/>
              <a:t>, </a:t>
            </a:r>
            <a:r>
              <a:rPr lang="sv-SE" b="1" dirty="0"/>
              <a:t>när</a:t>
            </a:r>
            <a:r>
              <a:rPr lang="sv-SE" dirty="0"/>
              <a:t> och </a:t>
            </a:r>
            <a:r>
              <a:rPr lang="sv-SE" b="1" dirty="0"/>
              <a:t>vem</a:t>
            </a:r>
            <a:r>
              <a:rPr lang="sv-SE" dirty="0"/>
              <a:t> (den enskilde eller utförarna) som ska göra </a:t>
            </a:r>
            <a:r>
              <a:rPr lang="sv-SE" b="1" dirty="0"/>
              <a:t>vad</a:t>
            </a:r>
            <a:r>
              <a:rPr lang="sv-SE" dirty="0"/>
              <a:t> i de olika delarna av aktiviteten. </a:t>
            </a:r>
          </a:p>
        </p:txBody>
      </p:sp>
    </p:spTree>
    <p:extLst>
      <p:ext uri="{BB962C8B-B14F-4D97-AF65-F5344CB8AC3E}">
        <p14:creationId xmlns:p14="http://schemas.microsoft.com/office/powerpoint/2010/main" val="99212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Upprättande av genomförandeplan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85000" lnSpcReduction="20000"/>
          </a:bodyPr>
          <a:lstStyle/>
          <a:p>
            <a:pPr marL="0" indent="0">
              <a:buNone/>
            </a:pPr>
            <a:r>
              <a:rPr lang="sv-SE" dirty="0"/>
              <a:t>Genomförandeplanen ska utgå från de bedömda behoven. Den kan med fördel skrivas i ”jag-form” utifrån den enskildes perspektiv. Detta för att tydliggöra att det är den enskildes plan och överenskommelse om hur stödet ska ges. </a:t>
            </a:r>
          </a:p>
          <a:p>
            <a:pPr marL="0" indent="0">
              <a:buNone/>
            </a:pPr>
            <a:endParaRPr lang="sv-SE" dirty="0"/>
          </a:p>
          <a:p>
            <a:pPr marL="0" indent="0">
              <a:buNone/>
            </a:pPr>
            <a:r>
              <a:rPr lang="sv-SE" dirty="0"/>
              <a:t>Målen med insatsen ska framgå i genomförandeplanen och den enskilde och utförarna kan planera in delmål. Det bör även framgå nästa uppföljning.</a:t>
            </a:r>
          </a:p>
          <a:p>
            <a:pPr marL="0" indent="0">
              <a:buNone/>
            </a:pPr>
            <a:r>
              <a:rPr lang="sv-SE" dirty="0"/>
              <a:t>Det ska också framgå vilka som delaktiga i framtagandet och på vilket sätt den enskilde varit delaktig. </a:t>
            </a:r>
          </a:p>
        </p:txBody>
      </p:sp>
    </p:spTree>
    <p:extLst>
      <p:ext uri="{BB962C8B-B14F-4D97-AF65-F5344CB8AC3E}">
        <p14:creationId xmlns:p14="http://schemas.microsoft.com/office/powerpoint/2010/main" val="103648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Vad ingår från uppdraget?</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I genomförandeplanen ska det finnas med vissa uppgifter från uppdraget från handläggaren. De områden som ska finnas med är beskrivna behov och målsättningen. I exemplet på genomförandeplan på nästa sida är det som är hämtat från uppdraget från handläggaren kursiverat. </a:t>
            </a:r>
          </a:p>
        </p:txBody>
      </p:sp>
    </p:spTree>
    <p:extLst>
      <p:ext uri="{BB962C8B-B14F-4D97-AF65-F5344CB8AC3E}">
        <p14:creationId xmlns:p14="http://schemas.microsoft.com/office/powerpoint/2010/main" val="3348791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Genomförandeplan utifrån uppdrag- Larrys boendestöd</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77500" lnSpcReduction="20000"/>
          </a:bodyPr>
          <a:lstStyle/>
          <a:p>
            <a:pPr marL="0" indent="0">
              <a:buNone/>
            </a:pPr>
            <a:r>
              <a:rPr lang="sv-SE" b="1" i="1" dirty="0"/>
              <a:t>Hemliv- skaffa varor och tjänster:</a:t>
            </a:r>
          </a:p>
          <a:p>
            <a:pPr marL="0" indent="0">
              <a:buNone/>
            </a:pPr>
            <a:r>
              <a:rPr lang="sv-SE" i="1" dirty="0"/>
              <a:t>Bedömt funktionstillstånd: Lätt begränsning</a:t>
            </a:r>
          </a:p>
          <a:p>
            <a:pPr marL="0" indent="0">
              <a:buNone/>
            </a:pPr>
            <a:r>
              <a:rPr lang="sv-SE" i="1" dirty="0"/>
              <a:t>Avsett funktionstillstånd: Ingen begränsning. </a:t>
            </a:r>
          </a:p>
          <a:p>
            <a:pPr marL="0" indent="0">
              <a:buNone/>
            </a:pPr>
            <a:r>
              <a:rPr lang="sv-SE" i="1" dirty="0"/>
              <a:t>Bedömt behov av insats: Stödjande/tränande insats. </a:t>
            </a:r>
          </a:p>
          <a:p>
            <a:pPr marL="0" indent="0">
              <a:buNone/>
            </a:pPr>
            <a:endParaRPr lang="sv-SE" i="1" dirty="0"/>
          </a:p>
          <a:p>
            <a:pPr marL="0" indent="0">
              <a:buNone/>
            </a:pPr>
            <a:r>
              <a:rPr lang="sv-SE" i="1" dirty="0"/>
              <a:t>(Handläggarens beskrivning i fritext)</a:t>
            </a:r>
          </a:p>
          <a:p>
            <a:pPr marL="0" indent="0">
              <a:buNone/>
            </a:pPr>
            <a:r>
              <a:rPr lang="sv-SE" i="1" dirty="0"/>
              <a:t>Larry kan själv gå och handla varor i affären och frakta hem dem. Han har behov av stöd med att planera inköpslistan, då han har svårt att själv planera för en veckas inköp så att matvarorna räcker veckan ut. </a:t>
            </a:r>
          </a:p>
          <a:p>
            <a:pPr marL="0" indent="0">
              <a:buNone/>
            </a:pPr>
            <a:r>
              <a:rPr lang="sv-SE" i="1" dirty="0"/>
              <a:t>Målsättningen är att Larry ska bli helt självständig när han tränar på att planera inköpen tillsammans med personal. </a:t>
            </a:r>
          </a:p>
          <a:p>
            <a:pPr marL="0" indent="0">
              <a:buNone/>
            </a:pPr>
            <a:endParaRPr lang="sv-SE" dirty="0"/>
          </a:p>
        </p:txBody>
      </p:sp>
    </p:spTree>
    <p:extLst>
      <p:ext uri="{BB962C8B-B14F-4D97-AF65-F5344CB8AC3E}">
        <p14:creationId xmlns:p14="http://schemas.microsoft.com/office/powerpoint/2010/main" val="12672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AE6DCC46-E6D6-4CCF-89E7-27681D02C81B}"/>
              </a:ext>
            </a:extLst>
          </p:cNvPr>
          <p:cNvSpPr>
            <a:spLocks noGrp="1"/>
          </p:cNvSpPr>
          <p:nvPr>
            <p:ph type="pic" idx="1"/>
          </p:nvPr>
        </p:nvSpPr>
        <p:spPr>
          <a:xfrm>
            <a:off x="0" y="-1"/>
            <a:ext cx="9144000" cy="852617"/>
          </a:xfrm>
        </p:spPr>
      </p:sp>
      <p:sp>
        <p:nvSpPr>
          <p:cNvPr id="4" name="Platshållare för text 3">
            <a:extLst>
              <a:ext uri="{FF2B5EF4-FFF2-40B4-BE49-F238E27FC236}">
                <a16:creationId xmlns:a16="http://schemas.microsoft.com/office/drawing/2014/main" id="{AECC260E-E9C2-491D-8A24-A84F5C90CA50}"/>
              </a:ext>
            </a:extLst>
          </p:cNvPr>
          <p:cNvSpPr>
            <a:spLocks noGrp="1"/>
          </p:cNvSpPr>
          <p:nvPr>
            <p:ph type="body" sz="quarter" idx="10"/>
          </p:nvPr>
        </p:nvSpPr>
        <p:spPr>
          <a:xfrm>
            <a:off x="518746" y="1260389"/>
            <a:ext cx="8229600" cy="5038811"/>
          </a:xfrm>
        </p:spPr>
        <p:txBody>
          <a:bodyPr>
            <a:normAutofit/>
          </a:bodyPr>
          <a:lstStyle/>
          <a:p>
            <a:pPr marL="0" indent="0">
              <a:lnSpc>
                <a:spcPct val="110000"/>
              </a:lnSpc>
              <a:buNone/>
            </a:pPr>
            <a:r>
              <a:rPr lang="sv-SE" dirty="0"/>
              <a:t>Den här PowerPoint-presentationen innehåller talarmanus som stöd för </a:t>
            </a:r>
            <a:br>
              <a:rPr lang="sv-SE" dirty="0"/>
            </a:br>
            <a:r>
              <a:rPr lang="sv-SE" dirty="0"/>
              <a:t>att kunna hålla en dragning själv. </a:t>
            </a:r>
            <a:br>
              <a:rPr lang="sv-SE" dirty="0"/>
            </a:br>
            <a:br>
              <a:rPr lang="sv-SE" sz="1200" dirty="0"/>
            </a:br>
            <a:r>
              <a:rPr lang="sv-SE" dirty="0"/>
              <a:t>Presentationen finns även inspelad med Fredrika Billborn, sakkunnig, som föredragshållare. </a:t>
            </a:r>
          </a:p>
          <a:p>
            <a:pPr marL="0" indent="0">
              <a:lnSpc>
                <a:spcPct val="110000"/>
              </a:lnSpc>
              <a:buNone/>
            </a:pPr>
            <a:endParaRPr lang="sv-SE" dirty="0"/>
          </a:p>
          <a:p>
            <a:pPr marL="0" indent="0">
              <a:lnSpc>
                <a:spcPct val="110000"/>
              </a:lnSpc>
              <a:buNone/>
            </a:pPr>
            <a:r>
              <a:rPr lang="sv-SE" dirty="0"/>
              <a:t>	</a:t>
            </a:r>
            <a:r>
              <a:rPr lang="sv-SE" dirty="0">
                <a:hlinkClick r:id="rId2"/>
              </a:rPr>
              <a:t>Länk till den inspelade versionen</a:t>
            </a:r>
            <a:br>
              <a:rPr lang="sv-SE" dirty="0"/>
            </a:br>
            <a:br>
              <a:rPr lang="sv-SE" sz="1200" i="1" dirty="0"/>
            </a:br>
            <a:r>
              <a:rPr lang="sv-SE" sz="2400" i="1" dirty="0"/>
              <a:t>Presentationen och inspelningen är framtagna i mars 2023.</a:t>
            </a:r>
          </a:p>
        </p:txBody>
      </p:sp>
      <p:grpSp>
        <p:nvGrpSpPr>
          <p:cNvPr id="5" name="Grupp 4">
            <a:extLst>
              <a:ext uri="{FF2B5EF4-FFF2-40B4-BE49-F238E27FC236}">
                <a16:creationId xmlns:a16="http://schemas.microsoft.com/office/drawing/2014/main" id="{3A3861ED-EA5D-4DCC-83AA-5114278301F8}"/>
              </a:ext>
            </a:extLst>
          </p:cNvPr>
          <p:cNvGrpSpPr/>
          <p:nvPr/>
        </p:nvGrpSpPr>
        <p:grpSpPr>
          <a:xfrm>
            <a:off x="518746" y="4526721"/>
            <a:ext cx="374251" cy="374251"/>
            <a:chOff x="695325" y="4594192"/>
            <a:chExt cx="1845426" cy="1845426"/>
          </a:xfrm>
        </p:grpSpPr>
        <p:sp>
          <p:nvSpPr>
            <p:cNvPr id="6" name="Ellips 5">
              <a:extLst>
                <a:ext uri="{FF2B5EF4-FFF2-40B4-BE49-F238E27FC236}">
                  <a16:creationId xmlns:a16="http://schemas.microsoft.com/office/drawing/2014/main" id="{0938FB9A-EAD8-491F-AEA0-AEEDB19E917C}"/>
                </a:ext>
              </a:extLst>
            </p:cNvPr>
            <p:cNvSpPr/>
            <p:nvPr/>
          </p:nvSpPr>
          <p:spPr>
            <a:xfrm>
              <a:off x="695325" y="4594192"/>
              <a:ext cx="1845426" cy="1845426"/>
            </a:xfrm>
            <a:prstGeom prst="ellipse">
              <a:avLst/>
            </a:prstGeom>
            <a:solidFill>
              <a:srgbClr val="79C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Högerpil 6">
              <a:extLst>
                <a:ext uri="{FF2B5EF4-FFF2-40B4-BE49-F238E27FC236}">
                  <a16:creationId xmlns:a16="http://schemas.microsoft.com/office/drawing/2014/main" id="{E22A5E7D-C319-4911-9DCC-58EE78E9A72A}"/>
                </a:ext>
              </a:extLst>
            </p:cNvPr>
            <p:cNvSpPr/>
            <p:nvPr/>
          </p:nvSpPr>
          <p:spPr>
            <a:xfrm>
              <a:off x="1069576" y="5146988"/>
              <a:ext cx="1123340" cy="73983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79049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a:bodyPr>
          <a:lstStyle/>
          <a:p>
            <a:r>
              <a:rPr lang="sv-SE" dirty="0"/>
              <a:t>Övning genomförandeplan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a:bodyPr>
          <a:lstStyle/>
          <a:p>
            <a:pPr marL="0" indent="0">
              <a:buNone/>
            </a:pPr>
            <a:r>
              <a:rPr lang="sv-SE" dirty="0"/>
              <a:t>Gör övning 8-10 i övningshäftet gällande genomförandeplan. </a:t>
            </a:r>
          </a:p>
        </p:txBody>
      </p:sp>
    </p:spTree>
    <p:extLst>
      <p:ext uri="{BB962C8B-B14F-4D97-AF65-F5344CB8AC3E}">
        <p14:creationId xmlns:p14="http://schemas.microsoft.com/office/powerpoint/2010/main" val="171010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Journalanteckningar enligt IBIC</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Anteckningar ska skrivas löpande om hur det går med den enskildes insatser när det framkommer avvikelser från genomförandeplanen. Genomförandeplanen anger ju hur insatserna är planerade att genomföras. </a:t>
            </a:r>
          </a:p>
          <a:p>
            <a:pPr marL="0" indent="0">
              <a:buNone/>
            </a:pPr>
            <a:endParaRPr lang="sv-SE" dirty="0"/>
          </a:p>
        </p:txBody>
      </p:sp>
    </p:spTree>
    <p:extLst>
      <p:ext uri="{BB962C8B-B14F-4D97-AF65-F5344CB8AC3E}">
        <p14:creationId xmlns:p14="http://schemas.microsoft.com/office/powerpoint/2010/main" val="2463954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Avvikelse från genomförandeplanen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En avvikelse från genomförandeplanen handlar oftast om tre olika saker:</a:t>
            </a:r>
          </a:p>
          <a:p>
            <a:pPr marL="0" indent="0">
              <a:buNone/>
            </a:pPr>
            <a:endParaRPr lang="sv-SE" dirty="0"/>
          </a:p>
          <a:p>
            <a:pPr marL="514350" indent="-514350">
              <a:buAutoNum type="arabicPeriod"/>
            </a:pPr>
            <a:r>
              <a:rPr lang="sv-SE" dirty="0"/>
              <a:t>En insats genomförs inte</a:t>
            </a:r>
          </a:p>
          <a:p>
            <a:pPr marL="514350" indent="-514350">
              <a:buAutoNum type="arabicPeriod"/>
            </a:pPr>
            <a:r>
              <a:rPr lang="sv-SE" dirty="0"/>
              <a:t>Den enskilde klarar </a:t>
            </a:r>
            <a:r>
              <a:rPr lang="sv-SE" i="1" dirty="0"/>
              <a:t>mer</a:t>
            </a:r>
            <a:r>
              <a:rPr lang="sv-SE" dirty="0"/>
              <a:t> själv än tidigare</a:t>
            </a:r>
          </a:p>
          <a:p>
            <a:pPr marL="514350" indent="-514350">
              <a:buAutoNum type="arabicPeriod"/>
            </a:pPr>
            <a:r>
              <a:rPr lang="sv-SE" dirty="0"/>
              <a:t>Den enskilde klarar </a:t>
            </a:r>
            <a:r>
              <a:rPr lang="sv-SE" i="1" dirty="0"/>
              <a:t>mindre</a:t>
            </a:r>
            <a:r>
              <a:rPr lang="sv-SE" dirty="0"/>
              <a:t> själv än tidigare</a:t>
            </a:r>
          </a:p>
        </p:txBody>
      </p:sp>
    </p:spTree>
    <p:extLst>
      <p:ext uri="{BB962C8B-B14F-4D97-AF65-F5344CB8AC3E}">
        <p14:creationId xmlns:p14="http://schemas.microsoft.com/office/powerpoint/2010/main" val="74455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Exempel på journalanteckningar</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4418906"/>
          </a:xfrm>
        </p:spPr>
        <p:txBody>
          <a:bodyPr>
            <a:normAutofit fontScale="40000" lnSpcReduction="20000"/>
          </a:bodyPr>
          <a:lstStyle/>
          <a:p>
            <a:pPr marL="0" indent="0">
              <a:buNone/>
            </a:pPr>
            <a:r>
              <a:rPr lang="sv-SE" sz="3800" b="1" dirty="0"/>
              <a:t>Pekka, journal:</a:t>
            </a:r>
          </a:p>
          <a:p>
            <a:pPr marL="0" indent="0">
              <a:buNone/>
            </a:pPr>
            <a:endParaRPr lang="sv-SE" sz="3800" dirty="0"/>
          </a:p>
          <a:p>
            <a:pPr marL="0" indent="0">
              <a:buNone/>
            </a:pPr>
            <a:r>
              <a:rPr lang="sv-SE" sz="3800" dirty="0" err="1"/>
              <a:t>SoL</a:t>
            </a:r>
            <a:r>
              <a:rPr lang="sv-SE" sz="3800" dirty="0"/>
              <a:t>-anteckning 2022-10-01 Omsorgspersonal Anna Svensson</a:t>
            </a:r>
          </a:p>
          <a:p>
            <a:pPr marL="0" indent="0">
              <a:buNone/>
            </a:pPr>
            <a:r>
              <a:rPr lang="sv-SE" sz="3800" b="1" dirty="0"/>
              <a:t>Personlig vård</a:t>
            </a:r>
          </a:p>
          <a:p>
            <a:pPr marL="0" indent="0">
              <a:buNone/>
            </a:pPr>
            <a:r>
              <a:rPr lang="sv-SE" sz="3800" dirty="0"/>
              <a:t>Pekka säger att han orkar mer än tidigare, han har tvättat och torkat håret själv den senaste veckan. </a:t>
            </a:r>
          </a:p>
          <a:p>
            <a:pPr marL="0" indent="0">
              <a:buNone/>
            </a:pPr>
            <a:endParaRPr lang="sv-SE" sz="3800" dirty="0"/>
          </a:p>
          <a:p>
            <a:pPr marL="0" indent="0">
              <a:buNone/>
            </a:pPr>
            <a:r>
              <a:rPr lang="sv-SE" sz="3800" dirty="0" err="1"/>
              <a:t>SoL</a:t>
            </a:r>
            <a:r>
              <a:rPr lang="sv-SE" sz="3800" dirty="0"/>
              <a:t>-anteckning 2022-10-15, Omsorgspersonal Adam Andersson</a:t>
            </a:r>
          </a:p>
          <a:p>
            <a:pPr marL="0" indent="0">
              <a:buNone/>
            </a:pPr>
            <a:r>
              <a:rPr lang="sv-SE" sz="3800" b="1" dirty="0"/>
              <a:t>Personlig vård</a:t>
            </a:r>
          </a:p>
          <a:p>
            <a:pPr marL="0" indent="0">
              <a:buNone/>
            </a:pPr>
            <a:r>
              <a:rPr lang="sv-SE" sz="3800" dirty="0"/>
              <a:t>Pekka duschade nästan helt självständigt idag. Han bad om hjälp med att tvätta och torka fötterna. </a:t>
            </a:r>
          </a:p>
          <a:p>
            <a:pPr marL="0" indent="0">
              <a:buNone/>
            </a:pPr>
            <a:endParaRPr lang="sv-SE" sz="3800" dirty="0"/>
          </a:p>
          <a:p>
            <a:pPr marL="0" indent="0">
              <a:buNone/>
            </a:pPr>
            <a:r>
              <a:rPr lang="sv-SE" sz="3800" dirty="0" err="1"/>
              <a:t>SoL</a:t>
            </a:r>
            <a:r>
              <a:rPr lang="sv-SE" sz="3800" dirty="0"/>
              <a:t>-anteckning 2022-12-01, Omsorgspersonal Lena Göransson</a:t>
            </a:r>
          </a:p>
          <a:p>
            <a:pPr marL="0" indent="0">
              <a:buNone/>
            </a:pPr>
            <a:r>
              <a:rPr lang="sv-SE" sz="3800" b="1" dirty="0"/>
              <a:t>Personlig vård</a:t>
            </a:r>
          </a:p>
          <a:p>
            <a:pPr marL="0" indent="0">
              <a:buNone/>
            </a:pPr>
            <a:r>
              <a:rPr lang="sv-SE" sz="3800" dirty="0"/>
              <a:t>Pekka har duschat självständigt de senaste två gångerna den här veckan. Jag har skickat meddelande till handläggare idag om att Pekka inte verkar ha behov av hjälp med dusch längre. </a:t>
            </a:r>
          </a:p>
        </p:txBody>
      </p:sp>
    </p:spTree>
    <p:extLst>
      <p:ext uri="{BB962C8B-B14F-4D97-AF65-F5344CB8AC3E}">
        <p14:creationId xmlns:p14="http://schemas.microsoft.com/office/powerpoint/2010/main" val="2801439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Reflektion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Resonera kring ”vilken är lagstiftarens tanke med att det i </a:t>
            </a:r>
            <a:r>
              <a:rPr lang="sv-SE" dirty="0" err="1"/>
              <a:t>SoL</a:t>
            </a:r>
            <a:r>
              <a:rPr lang="sv-SE" dirty="0"/>
              <a:t> och LSS står att vi är skyldiga att dokumentera?”.</a:t>
            </a:r>
          </a:p>
        </p:txBody>
      </p:sp>
    </p:spTree>
    <p:extLst>
      <p:ext uri="{BB962C8B-B14F-4D97-AF65-F5344CB8AC3E}">
        <p14:creationId xmlns:p14="http://schemas.microsoft.com/office/powerpoint/2010/main" val="383688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Genomförd / Inte genomförd insats</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92500" lnSpcReduction="20000"/>
          </a:bodyPr>
          <a:lstStyle/>
          <a:p>
            <a:pPr marL="0" indent="0">
              <a:buNone/>
            </a:pPr>
            <a:r>
              <a:rPr lang="sv-SE" dirty="0"/>
              <a:t>Enligt metoden för IBIC ska utförare systematiskt dokumentera insatser som inte genomförs. Syftet är att det då går att söka hur det gått med en insats och att översikten ska möjliggöra att man ser orsakssamband. </a:t>
            </a:r>
          </a:p>
          <a:p>
            <a:pPr marL="0" indent="0">
              <a:buNone/>
            </a:pPr>
            <a:endParaRPr lang="sv-SE" dirty="0"/>
          </a:p>
          <a:p>
            <a:pPr marL="0" indent="0">
              <a:buNone/>
            </a:pPr>
            <a:r>
              <a:rPr lang="sv-SE" dirty="0"/>
              <a:t>Socialstyrelsen rekommenderar att det går att välja mellan:</a:t>
            </a:r>
          </a:p>
          <a:p>
            <a:r>
              <a:rPr lang="sv-SE" dirty="0"/>
              <a:t>Orsaken ligger hos utförarverksamheten</a:t>
            </a:r>
          </a:p>
          <a:p>
            <a:r>
              <a:rPr lang="sv-SE" dirty="0"/>
              <a:t>Begäran från den enskilde</a:t>
            </a:r>
          </a:p>
        </p:txBody>
      </p:sp>
    </p:spTree>
    <p:extLst>
      <p:ext uri="{BB962C8B-B14F-4D97-AF65-F5344CB8AC3E}">
        <p14:creationId xmlns:p14="http://schemas.microsoft.com/office/powerpoint/2010/main" val="169334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a:bodyPr>
          <a:lstStyle/>
          <a:p>
            <a:r>
              <a:rPr lang="sv-SE" dirty="0"/>
              <a:t>Exempel på inte genomförd insats</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457200" y="1648611"/>
            <a:ext cx="8229600" cy="3792069"/>
          </a:xfrm>
        </p:spPr>
        <p:txBody>
          <a:bodyPr>
            <a:normAutofit fontScale="70000" lnSpcReduction="20000"/>
          </a:bodyPr>
          <a:lstStyle/>
          <a:p>
            <a:pPr marL="0" indent="0">
              <a:buNone/>
            </a:pPr>
            <a:r>
              <a:rPr lang="sv-SE" dirty="0"/>
              <a:t>Pekka, journal:</a:t>
            </a:r>
          </a:p>
          <a:p>
            <a:pPr marL="0" indent="0">
              <a:buNone/>
            </a:pPr>
            <a:endParaRPr lang="sv-SE" dirty="0"/>
          </a:p>
          <a:p>
            <a:pPr marL="0" indent="0">
              <a:buNone/>
            </a:pPr>
            <a:r>
              <a:rPr lang="sv-SE" dirty="0" err="1"/>
              <a:t>SoL</a:t>
            </a:r>
            <a:r>
              <a:rPr lang="sv-SE" dirty="0"/>
              <a:t>-anteckning 2022-11-11, Omsorgspersonal Anna Svensson</a:t>
            </a:r>
          </a:p>
          <a:p>
            <a:pPr marL="0" indent="0">
              <a:buNone/>
            </a:pPr>
            <a:endParaRPr lang="sv-SE" dirty="0"/>
          </a:p>
          <a:p>
            <a:pPr marL="0" indent="0">
              <a:buNone/>
            </a:pPr>
            <a:r>
              <a:rPr lang="sv-SE" b="1" dirty="0"/>
              <a:t>Personlig vård</a:t>
            </a:r>
          </a:p>
          <a:p>
            <a:pPr marL="0" indent="0">
              <a:buNone/>
            </a:pPr>
            <a:endParaRPr lang="sv-SE" b="1" dirty="0"/>
          </a:p>
          <a:p>
            <a:pPr marL="0" indent="0">
              <a:buNone/>
            </a:pPr>
            <a:r>
              <a:rPr lang="sv-SE" dirty="0"/>
              <a:t>Inte genomförd insats: Dusch</a:t>
            </a:r>
          </a:p>
          <a:p>
            <a:pPr marL="0" indent="0">
              <a:buNone/>
            </a:pPr>
            <a:r>
              <a:rPr lang="sv-SE" dirty="0"/>
              <a:t>		På begäran eller skäl från individen</a:t>
            </a:r>
          </a:p>
          <a:p>
            <a:pPr marL="0" indent="0">
              <a:buNone/>
            </a:pPr>
            <a:r>
              <a:rPr lang="sv-SE" dirty="0"/>
              <a:t>		Orsak hos utföraren</a:t>
            </a:r>
          </a:p>
          <a:p>
            <a:pPr marL="0" indent="0">
              <a:buNone/>
            </a:pPr>
            <a:endParaRPr lang="sv-SE" dirty="0"/>
          </a:p>
          <a:p>
            <a:pPr marL="0" indent="0">
              <a:buNone/>
            </a:pPr>
            <a:r>
              <a:rPr lang="sv-SE" dirty="0"/>
              <a:t>Pekka ringde på morgonen och avbokade duschen i morgon, han ska på ett vårdbesök. Han sa att han kan vänta med dusch till fredag. </a:t>
            </a:r>
          </a:p>
          <a:p>
            <a:pPr marL="0" indent="0">
              <a:buNone/>
            </a:pPr>
            <a:endParaRPr lang="sv-SE" dirty="0"/>
          </a:p>
        </p:txBody>
      </p:sp>
      <p:pic>
        <p:nvPicPr>
          <p:cNvPr id="9" name="Bild 265" descr="Bock">
            <a:extLst>
              <a:ext uri="{FF2B5EF4-FFF2-40B4-BE49-F238E27FC236}">
                <a16:creationId xmlns:a16="http://schemas.microsoft.com/office/drawing/2014/main" id="{F232A2A4-A6BC-4254-A3F0-0ECDBBCAE8EE}"/>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366" y="3753316"/>
            <a:ext cx="388620" cy="360485"/>
          </a:xfrm>
          <a:prstGeom prst="rect">
            <a:avLst/>
          </a:prstGeom>
        </p:spPr>
      </p:pic>
      <p:sp>
        <p:nvSpPr>
          <p:cNvPr id="10" name="Rektangel 9">
            <a:extLst>
              <a:ext uri="{FF2B5EF4-FFF2-40B4-BE49-F238E27FC236}">
                <a16:creationId xmlns:a16="http://schemas.microsoft.com/office/drawing/2014/main" id="{E5A483AE-AE03-48F2-98A9-49D6E544555D}"/>
              </a:ext>
            </a:extLst>
          </p:cNvPr>
          <p:cNvSpPr/>
          <p:nvPr/>
        </p:nvSpPr>
        <p:spPr>
          <a:xfrm>
            <a:off x="907366" y="4113801"/>
            <a:ext cx="388620" cy="360485"/>
          </a:xfrm>
          <a:prstGeom prst="rect">
            <a:avLst/>
          </a:prstGeom>
          <a:solidFill>
            <a:schemeClr val="accent1">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1719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242061"/>
            <a:ext cx="8229600" cy="4341056"/>
          </a:xfrm>
        </p:spPr>
        <p:txBody>
          <a:bodyPr>
            <a:normAutofit fontScale="85000" lnSpcReduction="20000"/>
          </a:bodyPr>
          <a:lstStyle/>
          <a:p>
            <a:pPr marL="0" indent="0">
              <a:buNone/>
            </a:pPr>
            <a:r>
              <a:rPr lang="sv-SE" dirty="0" err="1"/>
              <a:t>SoL</a:t>
            </a:r>
            <a:r>
              <a:rPr lang="sv-SE" dirty="0"/>
              <a:t>-anteckning 2022-11-23, Omsorgspersonal Adam Andersson</a:t>
            </a:r>
          </a:p>
          <a:p>
            <a:pPr marL="0" indent="0">
              <a:buNone/>
            </a:pPr>
            <a:endParaRPr lang="sv-SE" dirty="0"/>
          </a:p>
          <a:p>
            <a:pPr marL="0" indent="0">
              <a:buNone/>
            </a:pPr>
            <a:r>
              <a:rPr lang="sv-SE" b="1" dirty="0"/>
              <a:t>Samhällsgemenskap, socialt och medborgligt liv</a:t>
            </a:r>
          </a:p>
          <a:p>
            <a:pPr marL="0" indent="0">
              <a:buNone/>
            </a:pPr>
            <a:endParaRPr lang="sv-SE" b="1" dirty="0"/>
          </a:p>
          <a:p>
            <a:pPr marL="0" indent="0">
              <a:buNone/>
            </a:pPr>
            <a:r>
              <a:rPr lang="sv-SE" dirty="0"/>
              <a:t>Inte genomförd insats: Ledsagning till aktivitet</a:t>
            </a:r>
          </a:p>
          <a:p>
            <a:pPr marL="0" indent="0">
              <a:buNone/>
            </a:pPr>
            <a:r>
              <a:rPr lang="sv-SE" dirty="0"/>
              <a:t>		På begäran eller skäl från individen</a:t>
            </a:r>
          </a:p>
          <a:p>
            <a:pPr marL="0" indent="0">
              <a:buNone/>
            </a:pPr>
            <a:r>
              <a:rPr lang="sv-SE" dirty="0"/>
              <a:t>		Orsak utföraren</a:t>
            </a:r>
          </a:p>
          <a:p>
            <a:pPr marL="0" indent="0">
              <a:buNone/>
            </a:pPr>
            <a:endParaRPr lang="sv-SE" dirty="0"/>
          </a:p>
          <a:p>
            <a:pPr marL="0" indent="0">
              <a:buNone/>
            </a:pPr>
            <a:r>
              <a:rPr lang="sv-SE" dirty="0"/>
              <a:t>Jag ringde till Pekka på morgonen, bad om ursäkt och sa att vi tyvärr inte kan hjälpa honom till bridgen idag på grund av magsjuka i personalgruppen. </a:t>
            </a:r>
          </a:p>
        </p:txBody>
      </p:sp>
      <p:sp>
        <p:nvSpPr>
          <p:cNvPr id="5" name="Rektangel 4">
            <a:extLst>
              <a:ext uri="{FF2B5EF4-FFF2-40B4-BE49-F238E27FC236}">
                <a16:creationId xmlns:a16="http://schemas.microsoft.com/office/drawing/2014/main" id="{E7E41CB8-DADD-4FEB-926B-9496B9E936D9}"/>
              </a:ext>
            </a:extLst>
          </p:cNvPr>
          <p:cNvSpPr/>
          <p:nvPr/>
        </p:nvSpPr>
        <p:spPr>
          <a:xfrm>
            <a:off x="907366" y="3393712"/>
            <a:ext cx="388620" cy="360485"/>
          </a:xfrm>
          <a:prstGeom prst="rect">
            <a:avLst/>
          </a:prstGeom>
          <a:solidFill>
            <a:schemeClr val="accent1">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6" name="Bild 265" descr="Bock">
            <a:extLst>
              <a:ext uri="{FF2B5EF4-FFF2-40B4-BE49-F238E27FC236}">
                <a16:creationId xmlns:a16="http://schemas.microsoft.com/office/drawing/2014/main" id="{4D0CB7D6-CF6B-476C-9D35-5EC5D6C70A48}"/>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366" y="3808018"/>
            <a:ext cx="388620" cy="360485"/>
          </a:xfrm>
          <a:prstGeom prst="rect">
            <a:avLst/>
          </a:prstGeom>
        </p:spPr>
      </p:pic>
    </p:spTree>
    <p:extLst>
      <p:ext uri="{BB962C8B-B14F-4D97-AF65-F5344CB8AC3E}">
        <p14:creationId xmlns:p14="http://schemas.microsoft.com/office/powerpoint/2010/main" val="2242305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Reflektion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Varför är det viktigt att dokumentera varje gång en enskild tackar nej till </a:t>
            </a:r>
            <a:r>
              <a:rPr lang="sv-SE" dirty="0" err="1"/>
              <a:t>t.ex</a:t>
            </a:r>
            <a:r>
              <a:rPr lang="sv-SE" dirty="0"/>
              <a:t> dusch?</a:t>
            </a:r>
          </a:p>
          <a:p>
            <a:pPr marL="0" indent="0">
              <a:buNone/>
            </a:pPr>
            <a:endParaRPr lang="sv-SE" dirty="0"/>
          </a:p>
        </p:txBody>
      </p:sp>
    </p:spTree>
    <p:extLst>
      <p:ext uri="{BB962C8B-B14F-4D97-AF65-F5344CB8AC3E}">
        <p14:creationId xmlns:p14="http://schemas.microsoft.com/office/powerpoint/2010/main" val="178584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Andra journalanteckningar</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Händelser av vikt som inte direkt är kopplade till livsområdena är också aktuella att dokumentera. Det handlar om faktiska omständigheter som är viktiga, t.ex. att uppföljning av genomförandeplanen är gjord eller att en anhörig ringt och frågat eller lämnat uppgifter. Då används ofta andra rubriker än livsområdena. </a:t>
            </a:r>
          </a:p>
        </p:txBody>
      </p:sp>
    </p:spTree>
    <p:extLst>
      <p:ext uri="{BB962C8B-B14F-4D97-AF65-F5344CB8AC3E}">
        <p14:creationId xmlns:p14="http://schemas.microsoft.com/office/powerpoint/2010/main" val="407803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Uppdrag</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70000" lnSpcReduction="20000"/>
          </a:bodyPr>
          <a:lstStyle/>
          <a:p>
            <a:pPr marL="0" indent="0">
              <a:buNone/>
            </a:pPr>
            <a:r>
              <a:rPr lang="sv-SE" dirty="0"/>
              <a:t>Ett uppdrag från handläggaren till utföraren består av:</a:t>
            </a:r>
          </a:p>
          <a:p>
            <a:pPr marL="0" indent="0">
              <a:buNone/>
            </a:pPr>
            <a:endParaRPr lang="sv-SE" dirty="0"/>
          </a:p>
          <a:p>
            <a:r>
              <a:rPr lang="sv-SE" b="1" dirty="0"/>
              <a:t>Relaterade faktorer. </a:t>
            </a:r>
            <a:r>
              <a:rPr lang="sv-SE" dirty="0"/>
              <a:t>Information om den enskilde som är viktig.</a:t>
            </a:r>
          </a:p>
          <a:p>
            <a:r>
              <a:rPr lang="sv-SE" b="1" dirty="0"/>
              <a:t>Aktuella livsområden. </a:t>
            </a:r>
            <a:r>
              <a:rPr lang="sv-SE" dirty="0"/>
              <a:t>Uppgifter kring den enskildes egna förmågor och behov i de livsområden som personen uppger sig ha behov av hjälp och stöd med.</a:t>
            </a:r>
          </a:p>
          <a:p>
            <a:r>
              <a:rPr lang="sv-SE" b="1" dirty="0"/>
              <a:t>Bedömning av behov och målsättning. </a:t>
            </a:r>
            <a:r>
              <a:rPr lang="sv-SE" dirty="0"/>
              <a:t>I ”Bedöma behov” framgår bedömningen i de livsområden som den enskilde uttryckt behov av stöd med och vad hen klarar själv i de aktiviteterna. Här anges även den enskildes nulägesförmåga i en aktivitet och vad som är målet vid nästa handläggaruppföljning.</a:t>
            </a:r>
          </a:p>
          <a:p>
            <a:r>
              <a:rPr lang="sv-SE" b="1" dirty="0"/>
              <a:t>Beslut. </a:t>
            </a:r>
            <a:r>
              <a:rPr lang="sv-SE" dirty="0"/>
              <a:t>Beslutet anger vilka insatser som ska tillgodose de beskrivna behoven samt vilken tidsperiod beslutet gäller.</a:t>
            </a:r>
          </a:p>
        </p:txBody>
      </p:sp>
    </p:spTree>
    <p:extLst>
      <p:ext uri="{BB962C8B-B14F-4D97-AF65-F5344CB8AC3E}">
        <p14:creationId xmlns:p14="http://schemas.microsoft.com/office/powerpoint/2010/main" val="417618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Uppföljning</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Frågor att regelbundet ställa sig som utförarverksamhet: </a:t>
            </a:r>
          </a:p>
          <a:p>
            <a:r>
              <a:rPr lang="sv-SE" dirty="0"/>
              <a:t>Hur går det med insatserna, jobbar omsorgspersonalen med rätt saker, på rätt sätt?</a:t>
            </a:r>
          </a:p>
          <a:p>
            <a:r>
              <a:rPr lang="sv-SE" dirty="0"/>
              <a:t>Är den enskilde nöjd med det stöd hen har rätt till? </a:t>
            </a:r>
          </a:p>
          <a:p>
            <a:r>
              <a:rPr lang="sv-SE" dirty="0"/>
              <a:t>Klarar den enskilde mer eller mindre än tidigare, har behoven förändrats?</a:t>
            </a:r>
          </a:p>
        </p:txBody>
      </p:sp>
    </p:spTree>
    <p:extLst>
      <p:ext uri="{BB962C8B-B14F-4D97-AF65-F5344CB8AC3E}">
        <p14:creationId xmlns:p14="http://schemas.microsoft.com/office/powerpoint/2010/main" val="2678998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Reflektion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Hur ser det ut idag? Hur ser uppföljningarna ut? </a:t>
            </a:r>
          </a:p>
        </p:txBody>
      </p:sp>
    </p:spTree>
    <p:extLst>
      <p:ext uri="{BB962C8B-B14F-4D97-AF65-F5344CB8AC3E}">
        <p14:creationId xmlns:p14="http://schemas.microsoft.com/office/powerpoint/2010/main" val="3372771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Krav på dokumentationen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85000" lnSpcReduction="10000"/>
          </a:bodyPr>
          <a:lstStyle/>
          <a:p>
            <a:pPr marL="0" indent="0">
              <a:buNone/>
            </a:pPr>
            <a:r>
              <a:rPr lang="sv-SE" dirty="0"/>
              <a:t>Sedan 1 januari 2015 ställer Socialstyrelsen högre krav på dokumentationen kring utförarens arbete med att följa upp insatser. I dokumentationen ska det framgå:</a:t>
            </a:r>
          </a:p>
          <a:p>
            <a:pPr>
              <a:lnSpc>
                <a:spcPct val="120000"/>
              </a:lnSpc>
            </a:pPr>
            <a:r>
              <a:rPr lang="sv-SE" dirty="0"/>
              <a:t>Hur och när uppföljningen är gjord</a:t>
            </a:r>
          </a:p>
          <a:p>
            <a:pPr>
              <a:lnSpc>
                <a:spcPct val="120000"/>
              </a:lnSpc>
            </a:pPr>
            <a:r>
              <a:rPr lang="sv-SE" dirty="0"/>
              <a:t>Om det använts </a:t>
            </a:r>
            <a:r>
              <a:rPr lang="sv-SE" dirty="0" err="1"/>
              <a:t>standaliserade</a:t>
            </a:r>
            <a:r>
              <a:rPr lang="sv-SE" dirty="0"/>
              <a:t> bedömningsmetoder (ex behov inom livsområden och måluppfyllelse enligt IBIC)</a:t>
            </a:r>
          </a:p>
          <a:p>
            <a:pPr>
              <a:lnSpc>
                <a:spcPct val="120000"/>
              </a:lnSpc>
            </a:pPr>
            <a:r>
              <a:rPr lang="sv-SE" dirty="0"/>
              <a:t>Hur den enskilde uppfattar genomförandet av insatsen i förhållande till sina behov och önskemål</a:t>
            </a:r>
          </a:p>
          <a:p>
            <a:pPr marL="0" indent="0">
              <a:buNone/>
            </a:pPr>
            <a:endParaRPr lang="sv-SE" dirty="0"/>
          </a:p>
        </p:txBody>
      </p:sp>
    </p:spTree>
    <p:extLst>
      <p:ext uri="{BB962C8B-B14F-4D97-AF65-F5344CB8AC3E}">
        <p14:creationId xmlns:p14="http://schemas.microsoft.com/office/powerpoint/2010/main" val="2628961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a:bodyPr>
          <a:lstStyle/>
          <a:p>
            <a:r>
              <a:rPr lang="sv-SE" dirty="0"/>
              <a:t>Uppföljning med arbetssättet IBIC</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77500" lnSpcReduction="20000"/>
          </a:bodyPr>
          <a:lstStyle/>
          <a:p>
            <a:pPr marL="0" indent="0">
              <a:buNone/>
            </a:pPr>
            <a:r>
              <a:rPr lang="sv-SE" dirty="0"/>
              <a:t>Uppföljningen av genomförandet görs genom att information om den enskildes behov och förmågor sammanställs i en nulägesbild. Informationen inhämtas genom samtal med den enskilde och den dokumentation som skrivits gällande den enskildes insatser, både genomförandeplan och journalanteckningar. Vid samtycke kan även kontakt tas med ex anhöriga och andra professioner. </a:t>
            </a:r>
          </a:p>
          <a:p>
            <a:pPr marL="0" indent="0">
              <a:buNone/>
            </a:pPr>
            <a:endParaRPr lang="sv-SE" dirty="0"/>
          </a:p>
          <a:p>
            <a:pPr marL="0" indent="0">
              <a:buNone/>
            </a:pPr>
            <a:r>
              <a:rPr lang="sv-SE" dirty="0"/>
              <a:t>Efter sammanställning av nuläget och den enskildes behov görs bedömning kring den enskildes nuvarande situation. Nuläget jämförs även med den tidigare målsättningen för att se om insatserna haft den effekt det var tänkt. </a:t>
            </a:r>
          </a:p>
        </p:txBody>
      </p:sp>
    </p:spTree>
    <p:extLst>
      <p:ext uri="{BB962C8B-B14F-4D97-AF65-F5344CB8AC3E}">
        <p14:creationId xmlns:p14="http://schemas.microsoft.com/office/powerpoint/2010/main" val="1278512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Exempel Larry uppföljning</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076464" cy="3792069"/>
          </a:xfrm>
        </p:spPr>
        <p:txBody>
          <a:bodyPr>
            <a:normAutofit fontScale="62500" lnSpcReduction="20000"/>
          </a:bodyPr>
          <a:lstStyle/>
          <a:p>
            <a:pPr marL="0" indent="0">
              <a:buNone/>
            </a:pPr>
            <a:r>
              <a:rPr lang="sv-SE" dirty="0"/>
              <a:t>Målsättningen är att Larry ska bli helt självständig i samband med att skaffa varor och tjänster.</a:t>
            </a:r>
          </a:p>
          <a:p>
            <a:pPr marL="0" indent="0">
              <a:buNone/>
            </a:pPr>
            <a:endParaRPr lang="sv-SE" dirty="0"/>
          </a:p>
          <a:p>
            <a:pPr marL="0" indent="0">
              <a:lnSpc>
                <a:spcPct val="170000"/>
              </a:lnSpc>
              <a:buNone/>
            </a:pPr>
            <a:r>
              <a:rPr lang="sv-SE" dirty="0"/>
              <a:t>Måluppfyllelse					</a:t>
            </a:r>
          </a:p>
          <a:p>
            <a:pPr marL="0" indent="0">
              <a:lnSpc>
                <a:spcPct val="170000"/>
              </a:lnSpc>
              <a:buNone/>
            </a:pPr>
            <a:r>
              <a:rPr lang="sv-SE" dirty="0"/>
              <a:t>	Helt</a:t>
            </a:r>
          </a:p>
          <a:p>
            <a:pPr marL="0" indent="0">
              <a:lnSpc>
                <a:spcPct val="170000"/>
              </a:lnSpc>
              <a:buNone/>
            </a:pPr>
            <a:r>
              <a:rPr lang="sv-SE" dirty="0"/>
              <a:t>	Delvis	</a:t>
            </a:r>
          </a:p>
          <a:p>
            <a:pPr marL="0" indent="0">
              <a:lnSpc>
                <a:spcPct val="170000"/>
              </a:lnSpc>
              <a:buNone/>
            </a:pPr>
            <a:r>
              <a:rPr lang="sv-SE" dirty="0"/>
              <a:t>	Nej</a:t>
            </a:r>
          </a:p>
          <a:p>
            <a:pPr marL="0" indent="0">
              <a:lnSpc>
                <a:spcPct val="170000"/>
              </a:lnSpc>
              <a:buNone/>
            </a:pPr>
            <a:r>
              <a:rPr lang="sv-SE" dirty="0"/>
              <a:t>	Ej specificerat</a:t>
            </a:r>
          </a:p>
          <a:p>
            <a:pPr marL="0" indent="0">
              <a:lnSpc>
                <a:spcPct val="170000"/>
              </a:lnSpc>
              <a:buNone/>
            </a:pPr>
            <a:r>
              <a:rPr lang="sv-SE" dirty="0"/>
              <a:t>	Ej aktuellt</a:t>
            </a:r>
          </a:p>
          <a:p>
            <a:pPr marL="0" indent="0">
              <a:buNone/>
            </a:pPr>
            <a:endParaRPr lang="sv-SE" dirty="0"/>
          </a:p>
        </p:txBody>
      </p:sp>
      <p:sp>
        <p:nvSpPr>
          <p:cNvPr id="5" name="Rektangel 4">
            <a:extLst>
              <a:ext uri="{FF2B5EF4-FFF2-40B4-BE49-F238E27FC236}">
                <a16:creationId xmlns:a16="http://schemas.microsoft.com/office/drawing/2014/main" id="{39335011-424D-48F3-B17F-8D16A0BEB318}"/>
              </a:ext>
            </a:extLst>
          </p:cNvPr>
          <p:cNvSpPr/>
          <p:nvPr/>
        </p:nvSpPr>
        <p:spPr>
          <a:xfrm>
            <a:off x="547087" y="3138878"/>
            <a:ext cx="388620" cy="360485"/>
          </a:xfrm>
          <a:prstGeom prst="rect">
            <a:avLst/>
          </a:prstGeom>
          <a:solidFill>
            <a:schemeClr val="accent1">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160E32F-CC4B-4CF1-BFF8-7926F26A12B4}"/>
              </a:ext>
            </a:extLst>
          </p:cNvPr>
          <p:cNvSpPr/>
          <p:nvPr/>
        </p:nvSpPr>
        <p:spPr>
          <a:xfrm>
            <a:off x="548790" y="3652308"/>
            <a:ext cx="388620" cy="360485"/>
          </a:xfrm>
          <a:prstGeom prst="rect">
            <a:avLst/>
          </a:prstGeom>
          <a:solidFill>
            <a:schemeClr val="accent1">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0E03BF8-4319-44EE-BEBB-4B3A1D49DC59}"/>
              </a:ext>
            </a:extLst>
          </p:cNvPr>
          <p:cNvSpPr/>
          <p:nvPr/>
        </p:nvSpPr>
        <p:spPr>
          <a:xfrm>
            <a:off x="518746" y="4533164"/>
            <a:ext cx="388620" cy="360485"/>
          </a:xfrm>
          <a:prstGeom prst="rect">
            <a:avLst/>
          </a:prstGeom>
          <a:solidFill>
            <a:schemeClr val="accent1">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6CA119D7-D2A4-4CED-B77A-95FBFA3E0AF4}"/>
              </a:ext>
            </a:extLst>
          </p:cNvPr>
          <p:cNvSpPr/>
          <p:nvPr/>
        </p:nvSpPr>
        <p:spPr>
          <a:xfrm>
            <a:off x="518738" y="5058140"/>
            <a:ext cx="388620" cy="360485"/>
          </a:xfrm>
          <a:prstGeom prst="rect">
            <a:avLst/>
          </a:prstGeom>
          <a:solidFill>
            <a:schemeClr val="accent1">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9" name="Bild 265" descr="Bock">
            <a:extLst>
              <a:ext uri="{FF2B5EF4-FFF2-40B4-BE49-F238E27FC236}">
                <a16:creationId xmlns:a16="http://schemas.microsoft.com/office/drawing/2014/main" id="{85020B64-CB65-4A39-AE17-D0AC6B2E295E}"/>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790" y="4054462"/>
            <a:ext cx="388620" cy="360485"/>
          </a:xfrm>
          <a:prstGeom prst="rect">
            <a:avLst/>
          </a:prstGeom>
        </p:spPr>
      </p:pic>
      <p:sp>
        <p:nvSpPr>
          <p:cNvPr id="12" name="textruta 11">
            <a:extLst>
              <a:ext uri="{FF2B5EF4-FFF2-40B4-BE49-F238E27FC236}">
                <a16:creationId xmlns:a16="http://schemas.microsoft.com/office/drawing/2014/main" id="{60B528D9-2C9E-42BF-BD7B-07C5AF185D99}"/>
              </a:ext>
            </a:extLst>
          </p:cNvPr>
          <p:cNvSpPr txBox="1"/>
          <p:nvPr/>
        </p:nvSpPr>
        <p:spPr>
          <a:xfrm>
            <a:off x="4349578" y="2460080"/>
            <a:ext cx="4273973" cy="3139321"/>
          </a:xfrm>
          <a:prstGeom prst="rect">
            <a:avLst/>
          </a:prstGeom>
          <a:noFill/>
        </p:spPr>
        <p:txBody>
          <a:bodyPr wrap="square" rtlCol="0">
            <a:spAutoFit/>
          </a:bodyPr>
          <a:lstStyle/>
          <a:p>
            <a:r>
              <a:rPr lang="sv-SE" i="1" dirty="0"/>
              <a:t>(Därefter skriver man i fritext det som är viktigt i samband med beskrivningen av måluppfyllelsen.)</a:t>
            </a:r>
          </a:p>
          <a:p>
            <a:r>
              <a:rPr lang="sv-SE" dirty="0"/>
              <a:t>Larry uppger vid uppföljningsmötet att han inte har klarat att skriva listan själv ännu. Av journalanteckning 2022-11-28 framgår det att Larry kände sig redo att prova själv. Han köpte då för lite av flera varor och glömde bort mycket av det han behövde. Larry berättar att han velat ha hjälp varje vecka efter det.</a:t>
            </a:r>
          </a:p>
        </p:txBody>
      </p:sp>
    </p:spTree>
    <p:extLst>
      <p:ext uri="{BB962C8B-B14F-4D97-AF65-F5344CB8AC3E}">
        <p14:creationId xmlns:p14="http://schemas.microsoft.com/office/powerpoint/2010/main" val="947566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Reflektion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Om uppföljning inte görs- finns det risker med det? Vilka i så fall?</a:t>
            </a:r>
          </a:p>
        </p:txBody>
      </p:sp>
    </p:spTree>
    <p:extLst>
      <p:ext uri="{BB962C8B-B14F-4D97-AF65-F5344CB8AC3E}">
        <p14:creationId xmlns:p14="http://schemas.microsoft.com/office/powerpoint/2010/main" val="354925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Vad göra med det som framkommer i uppföljningen?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92500" lnSpcReduction="20000"/>
          </a:bodyPr>
          <a:lstStyle/>
          <a:p>
            <a:pPr marL="0" indent="0">
              <a:buNone/>
            </a:pPr>
            <a:r>
              <a:rPr lang="sv-SE" dirty="0"/>
              <a:t>Uppföljningen kan resultera i att utförarverksamheten:</a:t>
            </a:r>
          </a:p>
          <a:p>
            <a:r>
              <a:rPr lang="sv-SE" dirty="0"/>
              <a:t>Reviderar genomförandeplanen- justerar arbetssätt eller delmål. Vid stora förändrade behov så som att den enskilde blivit självständigt och inte längre behöver insats eller att hen fått svårigheter som göra att det behöver göras en ny bedömning kontaktas handläggaren.</a:t>
            </a:r>
          </a:p>
          <a:p>
            <a:r>
              <a:rPr lang="sv-SE" dirty="0"/>
              <a:t>Kontaktar enhetschef- för stöd eller för kännedom gällande uppgift från enskild eller anhörig. </a:t>
            </a:r>
          </a:p>
          <a:p>
            <a:r>
              <a:rPr lang="sv-SE" dirty="0"/>
              <a:t>Kontaktar annan aktör (med samtycke) </a:t>
            </a:r>
          </a:p>
        </p:txBody>
      </p:sp>
    </p:spTree>
    <p:extLst>
      <p:ext uri="{BB962C8B-B14F-4D97-AF65-F5344CB8AC3E}">
        <p14:creationId xmlns:p14="http://schemas.microsoft.com/office/powerpoint/2010/main" val="2844322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Uppföljning handläggare</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92500" lnSpcReduction="10000"/>
          </a:bodyPr>
          <a:lstStyle/>
          <a:p>
            <a:pPr marL="0" indent="0">
              <a:buNone/>
            </a:pPr>
            <a:r>
              <a:rPr lang="sv-SE" dirty="0"/>
              <a:t>Uppföljning av handläggaren syftar till att utvärdera och se hur det beviljade biståndet har fungerat och om målet med insatserna är uppnått. </a:t>
            </a:r>
          </a:p>
          <a:p>
            <a:pPr marL="0" indent="0">
              <a:buNone/>
            </a:pPr>
            <a:endParaRPr lang="sv-SE" dirty="0"/>
          </a:p>
          <a:p>
            <a:pPr marL="0" indent="0">
              <a:buNone/>
            </a:pPr>
            <a:r>
              <a:rPr lang="sv-SE" dirty="0"/>
              <a:t>Fakta inhämtas från:</a:t>
            </a:r>
          </a:p>
          <a:p>
            <a:r>
              <a:rPr lang="sv-SE" dirty="0"/>
              <a:t>Den enskilde</a:t>
            </a:r>
          </a:p>
          <a:p>
            <a:r>
              <a:rPr lang="sv-SE" dirty="0"/>
              <a:t>Vid samtycke även från anhöriga och utförana </a:t>
            </a:r>
          </a:p>
          <a:p>
            <a:r>
              <a:rPr lang="sv-SE" dirty="0"/>
              <a:t>Dokumentation från utförarverksamhet- genomförandeplan och journalanteckningar</a:t>
            </a:r>
          </a:p>
          <a:p>
            <a:endParaRPr lang="sv-SE" dirty="0"/>
          </a:p>
        </p:txBody>
      </p:sp>
    </p:spTree>
    <p:extLst>
      <p:ext uri="{BB962C8B-B14F-4D97-AF65-F5344CB8AC3E}">
        <p14:creationId xmlns:p14="http://schemas.microsoft.com/office/powerpoint/2010/main" val="2172394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Bedömning av behov</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Med den nya informationen från uppföljningen gör handläggaren bedömning om personens fortsatta behov av de insatser som hen beviljats.</a:t>
            </a:r>
          </a:p>
          <a:p>
            <a:pPr marL="0" indent="0">
              <a:buNone/>
            </a:pPr>
            <a:endParaRPr lang="sv-SE" dirty="0"/>
          </a:p>
          <a:p>
            <a:pPr marL="0" indent="0">
              <a:buNone/>
            </a:pPr>
            <a:r>
              <a:rPr lang="sv-SE" dirty="0"/>
              <a:t>Den enskilde kan också ansöka om ytterligare insatser eller uppge om hen vill avsluta insatser. </a:t>
            </a:r>
          </a:p>
        </p:txBody>
      </p:sp>
    </p:spTree>
    <p:extLst>
      <p:ext uri="{BB962C8B-B14F-4D97-AF65-F5344CB8AC3E}">
        <p14:creationId xmlns:p14="http://schemas.microsoft.com/office/powerpoint/2010/main" val="1424492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Vad göra med det som framkommer i uppföljningen?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lnSpcReduction="10000"/>
          </a:bodyPr>
          <a:lstStyle/>
          <a:p>
            <a:pPr marL="0" indent="0">
              <a:buNone/>
            </a:pPr>
            <a:r>
              <a:rPr lang="sv-SE" dirty="0"/>
              <a:t>Uppföljningen från handläggare kan resultera i:</a:t>
            </a:r>
          </a:p>
          <a:p>
            <a:r>
              <a:rPr lang="sv-SE" dirty="0"/>
              <a:t>Att behovet av samma insatser som tidigare kvarstår- med samma eller förändrade mål</a:t>
            </a:r>
          </a:p>
          <a:p>
            <a:r>
              <a:rPr lang="sv-SE" dirty="0"/>
              <a:t>Att den enskilde beviljas nya eller andra insatser</a:t>
            </a:r>
          </a:p>
          <a:p>
            <a:r>
              <a:rPr lang="sv-SE" dirty="0"/>
              <a:t>Att insatser avslutas</a:t>
            </a:r>
          </a:p>
          <a:p>
            <a:r>
              <a:rPr lang="sv-SE" dirty="0"/>
              <a:t>Informationsöverföring från handläggaren till utförana med synpunkter på kvaliteten i insatserna. </a:t>
            </a:r>
          </a:p>
        </p:txBody>
      </p:sp>
    </p:spTree>
    <p:extLst>
      <p:ext uri="{BB962C8B-B14F-4D97-AF65-F5344CB8AC3E}">
        <p14:creationId xmlns:p14="http://schemas.microsoft.com/office/powerpoint/2010/main" val="67972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062681"/>
            <a:ext cx="8229600" cy="4520435"/>
          </a:xfrm>
        </p:spPr>
        <p:txBody>
          <a:bodyPr>
            <a:normAutofit/>
          </a:bodyPr>
          <a:lstStyle/>
          <a:p>
            <a:pPr marL="0" indent="0">
              <a:buNone/>
            </a:pPr>
            <a:r>
              <a:rPr lang="sv-SE" dirty="0"/>
              <a:t>En del i </a:t>
            </a:r>
            <a:r>
              <a:rPr lang="sv-SE" dirty="0" err="1"/>
              <a:t>IBICs</a:t>
            </a:r>
            <a:r>
              <a:rPr lang="sv-SE" dirty="0"/>
              <a:t> systematik är att det är tydligt vem som uppgett informationen. Det är därför i uppdraget uppdelat under två rubriker:</a:t>
            </a:r>
          </a:p>
          <a:p>
            <a:r>
              <a:rPr lang="sv-SE" dirty="0"/>
              <a:t>Uppgifter från individen</a:t>
            </a:r>
          </a:p>
          <a:p>
            <a:r>
              <a:rPr lang="sv-SE" dirty="0"/>
              <a:t>Uppgifter från andra</a:t>
            </a:r>
          </a:p>
          <a:p>
            <a:endParaRPr lang="sv-SE" dirty="0"/>
          </a:p>
          <a:p>
            <a:pPr marL="0" indent="0">
              <a:buNone/>
            </a:pPr>
            <a:r>
              <a:rPr lang="sv-SE" dirty="0"/>
              <a:t>Anledningen är för att stärka och synliggöra den enskildes delaktighet och inflytande. </a:t>
            </a:r>
          </a:p>
        </p:txBody>
      </p:sp>
    </p:spTree>
    <p:extLst>
      <p:ext uri="{BB962C8B-B14F-4D97-AF65-F5344CB8AC3E}">
        <p14:creationId xmlns:p14="http://schemas.microsoft.com/office/powerpoint/2010/main" val="207195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Reflektion</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Varför inför vi IBIC i våra verksamheter? Vad ser ni för fördelar med det?</a:t>
            </a:r>
          </a:p>
          <a:p>
            <a:pPr marL="0" indent="0">
              <a:buNone/>
            </a:pPr>
            <a:endParaRPr lang="sv-SE" dirty="0"/>
          </a:p>
        </p:txBody>
      </p:sp>
    </p:spTree>
    <p:extLst>
      <p:ext uri="{BB962C8B-B14F-4D97-AF65-F5344CB8AC3E}">
        <p14:creationId xmlns:p14="http://schemas.microsoft.com/office/powerpoint/2010/main" val="3797789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12879" y="6427177"/>
            <a:ext cx="3710354" cy="430887"/>
          </a:xfrm>
          <a:prstGeom prst="rect">
            <a:avLst/>
          </a:prstGeom>
          <a:noFill/>
        </p:spPr>
        <p:txBody>
          <a:bodyPr wrap="square" rtlCol="0">
            <a:spAutoFit/>
          </a:bodyPr>
          <a:lstStyle/>
          <a:p>
            <a:pPr algn="ctr"/>
            <a:r>
              <a:rPr lang="sv-SE" sz="1050" dirty="0"/>
              <a:t>Söderköpings kommun</a:t>
            </a:r>
          </a:p>
          <a:p>
            <a:pPr algn="ctr"/>
            <a:r>
              <a:rPr lang="sv-SE" sz="1050" dirty="0"/>
              <a:t>614</a:t>
            </a:r>
            <a:r>
              <a:rPr lang="sv-SE" sz="1050" baseline="0" dirty="0"/>
              <a:t> 80 Söderköping</a:t>
            </a:r>
            <a:endParaRPr lang="sv-SE" sz="1050" dirty="0"/>
          </a:p>
        </p:txBody>
      </p:sp>
      <p:sp>
        <p:nvSpPr>
          <p:cNvPr id="3" name="textruta 2">
            <a:extLst>
              <a:ext uri="{FF2B5EF4-FFF2-40B4-BE49-F238E27FC236}">
                <a16:creationId xmlns:a16="http://schemas.microsoft.com/office/drawing/2014/main" id="{3EF5C790-B4D1-44A7-B1D3-591BDBCBEB7B}"/>
              </a:ext>
            </a:extLst>
          </p:cNvPr>
          <p:cNvSpPr txBox="1"/>
          <p:nvPr/>
        </p:nvSpPr>
        <p:spPr>
          <a:xfrm>
            <a:off x="457200" y="444843"/>
            <a:ext cx="7389341" cy="2554545"/>
          </a:xfrm>
          <a:prstGeom prst="rect">
            <a:avLst/>
          </a:prstGeom>
          <a:noFill/>
        </p:spPr>
        <p:txBody>
          <a:bodyPr wrap="square" rtlCol="0">
            <a:spAutoFit/>
          </a:bodyPr>
          <a:lstStyle/>
          <a:p>
            <a:r>
              <a:rPr lang="sv-SE" sz="3200" dirty="0">
                <a:solidFill>
                  <a:schemeClr val="bg1"/>
                </a:solidFill>
              </a:rPr>
              <a:t>Kontaktuppgifter:</a:t>
            </a:r>
          </a:p>
          <a:p>
            <a:endParaRPr lang="sv-SE" sz="3200" dirty="0">
              <a:solidFill>
                <a:schemeClr val="bg1"/>
              </a:solidFill>
            </a:endParaRPr>
          </a:p>
          <a:p>
            <a:r>
              <a:rPr lang="sv-SE" sz="3200" dirty="0">
                <a:solidFill>
                  <a:schemeClr val="bg1"/>
                </a:solidFill>
              </a:rPr>
              <a:t>Fredrika Billborn, sakkunnig</a:t>
            </a:r>
          </a:p>
          <a:p>
            <a:r>
              <a:rPr lang="sv-SE" sz="3200" dirty="0">
                <a:solidFill>
                  <a:schemeClr val="bg1"/>
                </a:solidFill>
                <a:hlinkClick r:id="rId3"/>
              </a:rPr>
              <a:t>Fredrika.billborn@soderkoping.se</a:t>
            </a:r>
            <a:endParaRPr lang="sv-SE" sz="3200" dirty="0">
              <a:solidFill>
                <a:schemeClr val="bg1"/>
              </a:solidFill>
            </a:endParaRPr>
          </a:p>
          <a:p>
            <a:r>
              <a:rPr lang="sv-SE" sz="3200" dirty="0">
                <a:solidFill>
                  <a:schemeClr val="bg1"/>
                </a:solidFill>
              </a:rPr>
              <a:t>0121-23265</a:t>
            </a:r>
          </a:p>
        </p:txBody>
      </p:sp>
    </p:spTree>
    <p:extLst>
      <p:ext uri="{BB962C8B-B14F-4D97-AF65-F5344CB8AC3E}">
        <p14:creationId xmlns:p14="http://schemas.microsoft.com/office/powerpoint/2010/main" val="95203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304773"/>
            <a:ext cx="8229600" cy="1132627"/>
          </a:xfrm>
        </p:spPr>
        <p:txBody>
          <a:bodyPr>
            <a:normAutofit/>
          </a:bodyPr>
          <a:lstStyle/>
          <a:p>
            <a:r>
              <a:rPr lang="sv-SE" sz="2800" dirty="0"/>
              <a:t>Exempel på systematiken- att information är uppdelad för att tydliggöra vem som säger vad</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540042"/>
            <a:ext cx="8229600" cy="4446871"/>
          </a:xfrm>
        </p:spPr>
        <p:txBody>
          <a:bodyPr>
            <a:normAutofit fontScale="55000" lnSpcReduction="20000"/>
          </a:bodyPr>
          <a:lstStyle/>
          <a:p>
            <a:pPr marL="0" indent="0">
              <a:buNone/>
            </a:pPr>
            <a:r>
              <a:rPr lang="sv-SE" sz="3600" b="1" dirty="0"/>
              <a:t>Aktuella livsområden</a:t>
            </a:r>
          </a:p>
          <a:p>
            <a:pPr marL="0" indent="0">
              <a:buNone/>
            </a:pPr>
            <a:endParaRPr lang="sv-SE" sz="3600" b="1" dirty="0"/>
          </a:p>
          <a:p>
            <a:pPr marL="0" indent="0">
              <a:buNone/>
            </a:pPr>
            <a:r>
              <a:rPr lang="sv-SE" sz="3600" b="1" dirty="0"/>
              <a:t>Hemliv</a:t>
            </a:r>
          </a:p>
          <a:p>
            <a:pPr marL="0" indent="0">
              <a:buNone/>
            </a:pPr>
            <a:r>
              <a:rPr lang="sv-SE" sz="3600" i="1" dirty="0"/>
              <a:t>Uppgifter från individen</a:t>
            </a:r>
          </a:p>
          <a:p>
            <a:pPr marL="0" indent="0">
              <a:buNone/>
            </a:pPr>
            <a:r>
              <a:rPr lang="sv-SE" sz="3600" dirty="0"/>
              <a:t>Anna uppger vid hembesök att hon dammar och gör det i sin egen takt, hon har svårt med dammsugning av golv och våttorkning. Hon orkar inte och har svårt med balansen, uppger hon. Anna säger att hon vill fortsätta damma själv men att hon inte tror att hon kommer städa golv, kök och toa igen.</a:t>
            </a:r>
          </a:p>
          <a:p>
            <a:pPr marL="0" indent="0">
              <a:buNone/>
            </a:pPr>
            <a:endParaRPr lang="sv-SE" sz="3600" dirty="0"/>
          </a:p>
          <a:p>
            <a:pPr marL="0" indent="0">
              <a:buNone/>
            </a:pPr>
            <a:r>
              <a:rPr lang="sv-SE" sz="3600" i="1" dirty="0"/>
              <a:t>Uppgifter från andra</a:t>
            </a:r>
          </a:p>
          <a:p>
            <a:pPr marL="0" indent="0">
              <a:buNone/>
            </a:pPr>
            <a:r>
              <a:rPr lang="sv-SE" sz="3600" dirty="0"/>
              <a:t>Dottern Christina säger att Anna inte har orkat städa på snart två år och att det kommer vara svårt för henne att hjälpa sin mamma regelbundet med städning framöver. </a:t>
            </a:r>
          </a:p>
          <a:p>
            <a:pPr marL="0" indent="0">
              <a:buNone/>
            </a:pPr>
            <a:endParaRPr lang="sv-SE" dirty="0"/>
          </a:p>
          <a:p>
            <a:pPr marL="0" indent="0">
              <a:buNone/>
            </a:pPr>
            <a:endParaRPr lang="sv-SE" b="1" dirty="0"/>
          </a:p>
        </p:txBody>
      </p:sp>
    </p:spTree>
    <p:extLst>
      <p:ext uri="{BB962C8B-B14F-4D97-AF65-F5344CB8AC3E}">
        <p14:creationId xmlns:p14="http://schemas.microsoft.com/office/powerpoint/2010/main" val="263495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r>
              <a:rPr lang="sv-SE" dirty="0"/>
              <a:t>Bedöma behov- bedömningsinstrumentet</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När en enskild ansöker om stöd gör handläggaren i samband med det en bedömning av den enskildes nuvarande förmåga i aktiviteten enligt bedömningsinstrumentet i IBIC. </a:t>
            </a:r>
          </a:p>
        </p:txBody>
      </p:sp>
    </p:spTree>
    <p:extLst>
      <p:ext uri="{BB962C8B-B14F-4D97-AF65-F5344CB8AC3E}">
        <p14:creationId xmlns:p14="http://schemas.microsoft.com/office/powerpoint/2010/main" val="162003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146501" y="5499100"/>
            <a:ext cx="8850998" cy="1552983"/>
          </a:xfrm>
        </p:spPr>
        <p:txBody>
          <a:bodyPr>
            <a:normAutofit/>
          </a:bodyPr>
          <a:lstStyle/>
          <a:p>
            <a:pPr marL="0" indent="0">
              <a:buNone/>
            </a:pPr>
            <a:r>
              <a:rPr lang="sv-SE" sz="2400" dirty="0"/>
              <a:t>Notera att skalas olika delar inte är lika stora. </a:t>
            </a:r>
          </a:p>
        </p:txBody>
      </p:sp>
      <p:pic>
        <p:nvPicPr>
          <p:cNvPr id="5" name="Bildobjekt 4">
            <a:extLst>
              <a:ext uri="{FF2B5EF4-FFF2-40B4-BE49-F238E27FC236}">
                <a16:creationId xmlns:a16="http://schemas.microsoft.com/office/drawing/2014/main" id="{9AE78E9C-827A-4791-A567-59BB7E4CBCD0}"/>
              </a:ext>
            </a:extLst>
          </p:cNvPr>
          <p:cNvPicPr>
            <a:picLocks noChangeAspect="1"/>
          </p:cNvPicPr>
          <p:nvPr/>
        </p:nvPicPr>
        <p:blipFill>
          <a:blip r:embed="rId3"/>
          <a:stretch>
            <a:fillRect/>
          </a:stretch>
        </p:blipFill>
        <p:spPr>
          <a:xfrm>
            <a:off x="349701" y="1979020"/>
            <a:ext cx="6127011" cy="3407959"/>
          </a:xfrm>
          <a:prstGeom prst="rect">
            <a:avLst/>
          </a:prstGeom>
        </p:spPr>
      </p:pic>
      <p:sp>
        <p:nvSpPr>
          <p:cNvPr id="6" name="Rubrik 2">
            <a:extLst>
              <a:ext uri="{FF2B5EF4-FFF2-40B4-BE49-F238E27FC236}">
                <a16:creationId xmlns:a16="http://schemas.microsoft.com/office/drawing/2014/main" id="{3D046ABA-33C5-495B-AD11-1FD741366789}"/>
              </a:ext>
            </a:extLst>
          </p:cNvPr>
          <p:cNvSpPr>
            <a:spLocks noGrp="1"/>
          </p:cNvSpPr>
          <p:nvPr>
            <p:ph type="title"/>
          </p:nvPr>
        </p:nvSpPr>
        <p:spPr>
          <a:xfrm>
            <a:off x="518746" y="648047"/>
            <a:ext cx="8229600" cy="1143000"/>
          </a:xfrm>
        </p:spPr>
        <p:txBody>
          <a:bodyPr>
            <a:normAutofit/>
          </a:bodyPr>
          <a:lstStyle/>
          <a:p>
            <a:r>
              <a:rPr lang="sv-SE" dirty="0"/>
              <a:t>Bedömningsfaktorer</a:t>
            </a:r>
          </a:p>
        </p:txBody>
      </p:sp>
    </p:spTree>
    <p:extLst>
      <p:ext uri="{BB962C8B-B14F-4D97-AF65-F5344CB8AC3E}">
        <p14:creationId xmlns:p14="http://schemas.microsoft.com/office/powerpoint/2010/main" val="352838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Bedömt funktionstillstånd</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92500" lnSpcReduction="20000"/>
          </a:bodyPr>
          <a:lstStyle/>
          <a:p>
            <a:pPr marL="0" indent="0">
              <a:buNone/>
            </a:pPr>
            <a:r>
              <a:rPr lang="sv-SE" dirty="0"/>
              <a:t>Handläggaren anger i uppdraget hur den enskilde klarar momenten i nuläget. Nuläget kallas i IBIC för </a:t>
            </a:r>
            <a:r>
              <a:rPr lang="sv-SE" b="1" dirty="0"/>
              <a:t>Bedömt funktionstillstånd.</a:t>
            </a:r>
          </a:p>
          <a:p>
            <a:pPr marL="0" indent="0">
              <a:buNone/>
            </a:pPr>
            <a:endParaRPr lang="sv-SE" b="1" dirty="0"/>
          </a:p>
          <a:p>
            <a:pPr marL="0" indent="0">
              <a:buNone/>
            </a:pPr>
            <a:r>
              <a:rPr lang="sv-SE" dirty="0"/>
              <a:t>Vid uppföljning är det målet vad det gäller den enskildes egna förmåga som följs upp. Målet är ofta att det ska bli mindre eller samma begränsning i aktiviteten som i det bedömda funktionstillståndet, dvs att den enskilde ska bibehålla eller förbättras i sin förmåga. </a:t>
            </a:r>
          </a:p>
          <a:p>
            <a:pPr marL="0" indent="0">
              <a:buNone/>
            </a:pPr>
            <a:endParaRPr lang="sv-SE" dirty="0"/>
          </a:p>
        </p:txBody>
      </p:sp>
    </p:spTree>
    <p:extLst>
      <p:ext uri="{BB962C8B-B14F-4D97-AF65-F5344CB8AC3E}">
        <p14:creationId xmlns:p14="http://schemas.microsoft.com/office/powerpoint/2010/main" val="405417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Avsett funktionstillstånd</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a:bodyPr>
          <a:lstStyle/>
          <a:p>
            <a:pPr marL="0" indent="0">
              <a:buNone/>
            </a:pPr>
            <a:r>
              <a:rPr lang="sv-SE" dirty="0"/>
              <a:t>När handläggaren bedömt funktionstillstånd sätter handläggaren och den enskilde upp en målsättning för hens egen förmåga i aktiviteten. Målsättningen kallas </a:t>
            </a:r>
            <a:r>
              <a:rPr lang="sv-SE" b="1" dirty="0"/>
              <a:t>Avsett funktionstillstånd.</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032127974"/>
      </p:ext>
    </p:extLst>
  </p:cSld>
  <p:clrMapOvr>
    <a:masterClrMapping/>
  </p:clrMapOvr>
</p:sld>
</file>

<file path=ppt/theme/theme1.xml><?xml version="1.0" encoding="utf-8"?>
<a:theme xmlns:a="http://schemas.openxmlformats.org/drawingml/2006/main" name="Office-tema">
  <a:themeElements>
    <a:clrScheme name="Söderköpings kommun">
      <a:dk1>
        <a:sysClr val="windowText" lastClr="000000"/>
      </a:dk1>
      <a:lt1>
        <a:sysClr val="window" lastClr="FFFFFF"/>
      </a:lt1>
      <a:dk2>
        <a:srgbClr val="0A4C83"/>
      </a:dk2>
      <a:lt2>
        <a:srgbClr val="F2F2F1"/>
      </a:lt2>
      <a:accent1>
        <a:srgbClr val="87B52D"/>
      </a:accent1>
      <a:accent2>
        <a:srgbClr val="B4D8F1"/>
      </a:accent2>
      <a:accent3>
        <a:srgbClr val="B99701"/>
      </a:accent3>
      <a:accent4>
        <a:srgbClr val="ED8520"/>
      </a:accent4>
      <a:accent5>
        <a:srgbClr val="915276"/>
      </a:accent5>
      <a:accent6>
        <a:srgbClr val="FFCB21"/>
      </a:accent6>
      <a:hlink>
        <a:srgbClr val="00A09D"/>
      </a:hlink>
      <a:folHlink>
        <a:srgbClr val="7FCFCE"/>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181017_PowerPoint att fylla i själv" id="{3CC77A61-7920-447D-BA7D-B25E709892B3}" vid="{00177F99-80E9-47A4-9B63-DE49157449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tom</Template>
  <TotalTime>4608</TotalTime>
  <Words>5046</Words>
  <Application>Microsoft Office PowerPoint</Application>
  <PresentationFormat>Bildspel på skärmen (4:3)</PresentationFormat>
  <Paragraphs>424</Paragraphs>
  <Slides>41</Slides>
  <Notes>40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41</vt:i4>
      </vt:variant>
    </vt:vector>
  </HeadingPairs>
  <TitlesOfParts>
    <vt:vector size="47" baseType="lpstr">
      <vt:lpstr>Arial</vt:lpstr>
      <vt:lpstr>Calibri</vt:lpstr>
      <vt:lpstr>Courier New</vt:lpstr>
      <vt:lpstr>Garamond</vt:lpstr>
      <vt:lpstr>Times New Roman</vt:lpstr>
      <vt:lpstr>Office-tema</vt:lpstr>
      <vt:lpstr>IBIC- Del 3 Systematik    </vt:lpstr>
      <vt:lpstr>PowerPoint-presentation</vt:lpstr>
      <vt:lpstr>Uppdrag</vt:lpstr>
      <vt:lpstr>PowerPoint-presentation</vt:lpstr>
      <vt:lpstr>Exempel på systematiken- att information är uppdelad för att tydliggöra vem som säger vad</vt:lpstr>
      <vt:lpstr>Bedöma behov- bedömningsinstrumentet</vt:lpstr>
      <vt:lpstr>Bedömningsfaktorer</vt:lpstr>
      <vt:lpstr>Bedömt funktionstillstånd</vt:lpstr>
      <vt:lpstr>Avsett funktionstillstånd</vt:lpstr>
      <vt:lpstr>Bedömt behov av insatsen</vt:lpstr>
      <vt:lpstr>Kompenserande insats</vt:lpstr>
      <vt:lpstr>Stödjande/tränande insats</vt:lpstr>
      <vt:lpstr>Reflektion</vt:lpstr>
      <vt:lpstr>Övning Bedömning av begränsningsgrad </vt:lpstr>
      <vt:lpstr>Övergripande målsättningar</vt:lpstr>
      <vt:lpstr>Genomförandeplan</vt:lpstr>
      <vt:lpstr>Upprättande av genomförandeplan</vt:lpstr>
      <vt:lpstr>Vad ingår från uppdraget?</vt:lpstr>
      <vt:lpstr>Genomförandeplan utifrån uppdrag- Larrys boendestöd</vt:lpstr>
      <vt:lpstr>Övning genomförandeplan</vt:lpstr>
      <vt:lpstr>Journalanteckningar enligt IBIC</vt:lpstr>
      <vt:lpstr>Avvikelse från genomförandeplanen</vt:lpstr>
      <vt:lpstr>Exempel på journalanteckningar</vt:lpstr>
      <vt:lpstr>Reflektion</vt:lpstr>
      <vt:lpstr>Genomförd / Inte genomförd insats</vt:lpstr>
      <vt:lpstr>Exempel på inte genomförd insats</vt:lpstr>
      <vt:lpstr>PowerPoint-presentation</vt:lpstr>
      <vt:lpstr>Reflektion</vt:lpstr>
      <vt:lpstr>Andra journalanteckningar</vt:lpstr>
      <vt:lpstr>Uppföljning</vt:lpstr>
      <vt:lpstr>Reflektion</vt:lpstr>
      <vt:lpstr>Krav på dokumentationen</vt:lpstr>
      <vt:lpstr>Uppföljning med arbetssättet IBIC</vt:lpstr>
      <vt:lpstr>Exempel Larry uppföljning</vt:lpstr>
      <vt:lpstr>Reflektion</vt:lpstr>
      <vt:lpstr>Vad göra med det som framkommer i uppföljningen?</vt:lpstr>
      <vt:lpstr>Uppföljning handläggare</vt:lpstr>
      <vt:lpstr>Bedömning av behov</vt:lpstr>
      <vt:lpstr>Vad göra med det som framkommer i uppföljningen?</vt:lpstr>
      <vt:lpstr>Reflektion</vt:lpstr>
      <vt:lpstr>PowerPoint-presentation</vt:lpstr>
    </vt:vector>
  </TitlesOfParts>
  <Company>Anfang Design &amp; Kommunikation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Billborn, Fredrika</dc:creator>
  <cp:lastModifiedBy>Billborn, Fredrika</cp:lastModifiedBy>
  <cp:revision>140</cp:revision>
  <cp:lastPrinted>2017-10-02T08:47:23Z</cp:lastPrinted>
  <dcterms:created xsi:type="dcterms:W3CDTF">2022-11-15T11:43:55Z</dcterms:created>
  <dcterms:modified xsi:type="dcterms:W3CDTF">2023-03-24T10:33:25Z</dcterms:modified>
</cp:coreProperties>
</file>