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84" r:id="rId2"/>
    <p:sldId id="658" r:id="rId3"/>
    <p:sldId id="339" r:id="rId4"/>
    <p:sldId id="348" r:id="rId5"/>
    <p:sldId id="651" r:id="rId6"/>
    <p:sldId id="351" r:id="rId7"/>
    <p:sldId id="621" r:id="rId8"/>
    <p:sldId id="622" r:id="rId9"/>
    <p:sldId id="623" r:id="rId10"/>
    <p:sldId id="626" r:id="rId11"/>
    <p:sldId id="627" r:id="rId12"/>
    <p:sldId id="628" r:id="rId13"/>
    <p:sldId id="630" r:id="rId14"/>
    <p:sldId id="629" r:id="rId15"/>
    <p:sldId id="350" r:id="rId16"/>
    <p:sldId id="349" r:id="rId17"/>
    <p:sldId id="271" r:id="rId18"/>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77261" autoAdjust="0"/>
  </p:normalViewPr>
  <p:slideViewPr>
    <p:cSldViewPr snapToGrid="0" snapToObjects="1" showGuides="1">
      <p:cViewPr>
        <p:scale>
          <a:sx n="50" d="100"/>
          <a:sy n="50" d="100"/>
        </p:scale>
        <p:origin x="1576" y="84"/>
      </p:cViewPr>
      <p:guideLst>
        <p:guide orient="horz" pos="845"/>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2EF6-1DC8-43EB-B149-B74CE7184B5F}" type="datetimeFigureOut">
              <a:rPr lang="sv-SE" smtClean="0"/>
              <a:t>2023-01-16</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0C769-D86E-4ECC-8879-FA6486420682}" type="slidenum">
              <a:rPr lang="sv-SE" smtClean="0"/>
              <a:t>‹#›</a:t>
            </a:fld>
            <a:endParaRPr lang="sv-SE"/>
          </a:p>
        </p:txBody>
      </p:sp>
    </p:spTree>
    <p:extLst>
      <p:ext uri="{BB962C8B-B14F-4D97-AF65-F5344CB8AC3E}">
        <p14:creationId xmlns:p14="http://schemas.microsoft.com/office/powerpoint/2010/main" val="384556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film är en introduktion till IBIC. </a:t>
            </a:r>
            <a:r>
              <a:rPr lang="sv-SE" sz="1200" kern="1200" dirty="0">
                <a:solidFill>
                  <a:schemeClr val="tx1"/>
                </a:solidFill>
                <a:effectLst/>
                <a:latin typeface="+mn-lt"/>
                <a:ea typeface="+mn-ea"/>
                <a:cs typeface="+mn-cs"/>
              </a:rPr>
              <a:t>Implementeringen av IBIC startar nu under 2023 och den här presentationen är första steget i implementeringen. </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a:t>
            </a:fld>
            <a:endParaRPr lang="sv-SE"/>
          </a:p>
        </p:txBody>
      </p:sp>
    </p:spTree>
    <p:extLst>
      <p:ext uri="{BB962C8B-B14F-4D97-AF65-F5344CB8AC3E}">
        <p14:creationId xmlns:p14="http://schemas.microsoft.com/office/powerpoint/2010/main" val="3299048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 och med införandet av IBIC bidrar det till verksamhetsutveckling. Det genom att systematisera arbetet genom dokumentation både i beslut, genomförandeplaner och uppföljningar.</a:t>
            </a:r>
          </a:p>
          <a:p>
            <a:r>
              <a:rPr lang="sv-SE" sz="1200" kern="1200" dirty="0">
                <a:solidFill>
                  <a:schemeClr val="tx1"/>
                </a:solidFill>
                <a:effectLst/>
                <a:latin typeface="+mn-lt"/>
                <a:ea typeface="+mn-ea"/>
                <a:cs typeface="+mn-cs"/>
              </a:rPr>
              <a:t>Det systematiska förbättringsarbetet ger struktur åt verksamhetsutveckling och skapar tydlighet kring hur vi ska arbeta mot uppsatta mål och säkerställa kvaliteten.</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11</a:t>
            </a:fld>
            <a:endParaRPr lang="sv-SE"/>
          </a:p>
        </p:txBody>
      </p:sp>
    </p:spTree>
    <p:extLst>
      <p:ext uri="{BB962C8B-B14F-4D97-AF65-F5344CB8AC3E}">
        <p14:creationId xmlns:p14="http://schemas.microsoft.com/office/powerpoint/2010/main" val="916264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IBIC har positiva effekter både för individer, utförare samt verksamhetsansvarig och beslutsfattare. </a:t>
            </a:r>
          </a:p>
          <a:p>
            <a:endParaRPr lang="sv-SE" dirty="0"/>
          </a:p>
          <a:p>
            <a:r>
              <a:rPr lang="sv-SE" dirty="0"/>
              <a:t>För individen bidrar IBIC med:</a:t>
            </a:r>
          </a:p>
          <a:p>
            <a:pPr marL="171450" indent="-171450">
              <a:buFontTx/>
              <a:buChar char="-"/>
            </a:pPr>
            <a:r>
              <a:rPr lang="sv-SE" dirty="0"/>
              <a:t>Att individen får stöd och hjälp utifrån sina behov.</a:t>
            </a:r>
          </a:p>
          <a:p>
            <a:pPr marL="171450" indent="-171450">
              <a:buFontTx/>
              <a:buChar char="-"/>
            </a:pPr>
            <a:r>
              <a:rPr lang="sv-SE" dirty="0"/>
              <a:t>Det skapar en tydlighet samt en likvärdig handläggning och dokumentation</a:t>
            </a:r>
          </a:p>
          <a:p>
            <a:pPr marL="171450" indent="-171450">
              <a:buFontTx/>
              <a:buChar char="-"/>
            </a:pPr>
            <a:r>
              <a:rPr lang="sv-SE" dirty="0"/>
              <a:t>Det ger även en ökad rättssäkerhet, insyn och delaktighet för den enskilde.</a:t>
            </a:r>
          </a:p>
          <a:p>
            <a:pPr marL="171450" indent="-171450">
              <a:buFontTx/>
              <a:buChar char="-"/>
            </a:pPr>
            <a:r>
              <a:rPr lang="sv-SE" dirty="0"/>
              <a:t>För individen bidrar det också till att behovet följs upp och resultatet av uppföljningen värderas</a:t>
            </a:r>
          </a:p>
        </p:txBody>
      </p:sp>
      <p:sp>
        <p:nvSpPr>
          <p:cNvPr id="4" name="Platshållare för bildnummer 3"/>
          <p:cNvSpPr>
            <a:spLocks noGrp="1"/>
          </p:cNvSpPr>
          <p:nvPr>
            <p:ph type="sldNum" sz="quarter" idx="5"/>
          </p:nvPr>
        </p:nvSpPr>
        <p:spPr/>
        <p:txBody>
          <a:bodyPr/>
          <a:lstStyle/>
          <a:p>
            <a:fld id="{D650C769-D86E-4ECC-8879-FA6486420682}" type="slidenum">
              <a:rPr lang="sv-SE" smtClean="0"/>
              <a:t>12</a:t>
            </a:fld>
            <a:endParaRPr lang="sv-SE"/>
          </a:p>
        </p:txBody>
      </p:sp>
    </p:spTree>
    <p:extLst>
      <p:ext uri="{BB962C8B-B14F-4D97-AF65-F5344CB8AC3E}">
        <p14:creationId xmlns:p14="http://schemas.microsoft.com/office/powerpoint/2010/main" val="4196445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utförarna bidrar IBIC till:</a:t>
            </a:r>
          </a:p>
          <a:p>
            <a:pPr marL="171450" indent="-171450">
              <a:buFontTx/>
              <a:buChar char="-"/>
            </a:pPr>
            <a:r>
              <a:rPr lang="sv-SE" dirty="0"/>
              <a:t>Tydligare uppdrag från handläggarna vilket underlättar framtagande av bland annat genomförandeplan</a:t>
            </a:r>
          </a:p>
          <a:p>
            <a:pPr marL="171450" indent="-171450">
              <a:buFontTx/>
              <a:buChar char="-"/>
            </a:pPr>
            <a:r>
              <a:rPr lang="sv-SE" dirty="0"/>
              <a:t>Det ger ett stöd för personalen att arbeta ännu mer behovsinriktat med planering och genomförande av beviljade insatser.</a:t>
            </a:r>
          </a:p>
          <a:p>
            <a:pPr marL="171450" indent="-171450">
              <a:buFontTx/>
              <a:buChar char="-"/>
            </a:pPr>
            <a:r>
              <a:rPr lang="sv-SE" dirty="0"/>
              <a:t>Det ger även ett stöd i att jobba systematiskt med uppföljning samt se effekterna av insatserna som beviljats.</a:t>
            </a:r>
          </a:p>
        </p:txBody>
      </p:sp>
      <p:sp>
        <p:nvSpPr>
          <p:cNvPr id="4" name="Platshållare för bildnummer 3"/>
          <p:cNvSpPr>
            <a:spLocks noGrp="1"/>
          </p:cNvSpPr>
          <p:nvPr>
            <p:ph type="sldNum" sz="quarter" idx="5"/>
          </p:nvPr>
        </p:nvSpPr>
        <p:spPr/>
        <p:txBody>
          <a:bodyPr/>
          <a:lstStyle/>
          <a:p>
            <a:fld id="{D650C769-D86E-4ECC-8879-FA6486420682}" type="slidenum">
              <a:rPr lang="sv-SE" smtClean="0"/>
              <a:t>13</a:t>
            </a:fld>
            <a:endParaRPr lang="sv-SE"/>
          </a:p>
        </p:txBody>
      </p:sp>
    </p:spTree>
    <p:extLst>
      <p:ext uri="{BB962C8B-B14F-4D97-AF65-F5344CB8AC3E}">
        <p14:creationId xmlns:p14="http://schemas.microsoft.com/office/powerpoint/2010/main" val="955014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verksamhetsansvariga och beslutsfattare:</a:t>
            </a:r>
          </a:p>
          <a:p>
            <a:pPr marL="171450" indent="-171450">
              <a:buFontTx/>
              <a:buChar char="-"/>
            </a:pPr>
            <a:r>
              <a:rPr lang="sv-SE" dirty="0"/>
              <a:t>Innebär det att det används ett nationellt fackspråk samt att samverkan förstärks.</a:t>
            </a:r>
          </a:p>
          <a:p>
            <a:pPr marL="171450" indent="-171450">
              <a:buFontTx/>
              <a:buChar char="-"/>
            </a:pPr>
            <a:r>
              <a:rPr lang="sv-SE" dirty="0"/>
              <a:t>Det blir även en utvecklad dokumentation samt att det finns beslutsunderlag på både lokal och nationell nivå.</a:t>
            </a:r>
          </a:p>
          <a:p>
            <a:pPr marL="171450" indent="-171450">
              <a:buFontTx/>
              <a:buChar char="-"/>
            </a:pPr>
            <a:r>
              <a:rPr lang="sv-SE" dirty="0"/>
              <a:t>Till sist leder det till verksamhetsutveckling.</a:t>
            </a:r>
          </a:p>
        </p:txBody>
      </p:sp>
      <p:sp>
        <p:nvSpPr>
          <p:cNvPr id="4" name="Platshållare för bildnummer 3"/>
          <p:cNvSpPr>
            <a:spLocks noGrp="1"/>
          </p:cNvSpPr>
          <p:nvPr>
            <p:ph type="sldNum" sz="quarter" idx="5"/>
          </p:nvPr>
        </p:nvSpPr>
        <p:spPr/>
        <p:txBody>
          <a:bodyPr/>
          <a:lstStyle/>
          <a:p>
            <a:fld id="{D650C769-D86E-4ECC-8879-FA6486420682}" type="slidenum">
              <a:rPr lang="sv-SE" smtClean="0"/>
              <a:t>14</a:t>
            </a:fld>
            <a:endParaRPr lang="sv-SE"/>
          </a:p>
        </p:txBody>
      </p:sp>
    </p:spTree>
    <p:extLst>
      <p:ext uri="{BB962C8B-B14F-4D97-AF65-F5344CB8AC3E}">
        <p14:creationId xmlns:p14="http://schemas.microsoft.com/office/powerpoint/2010/main" val="2725010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hur kommer tidsplanen se ut gällande i implementeringen? </a:t>
            </a:r>
          </a:p>
          <a:p>
            <a:r>
              <a:rPr lang="sv-SE" dirty="0"/>
              <a:t>I tidsplanen finns uppsatta veckor för när utbildningsinsatser för implementeringen av IBIC ska ske. Hur och när utbildningstillfällen kommer ske för just dig är det din närmsta chef som planerar in. Om du har frågor kring det kontakta därför hen. </a:t>
            </a:r>
          </a:p>
        </p:txBody>
      </p:sp>
      <p:sp>
        <p:nvSpPr>
          <p:cNvPr id="4" name="Platshållare för bildnummer 3"/>
          <p:cNvSpPr>
            <a:spLocks noGrp="1"/>
          </p:cNvSpPr>
          <p:nvPr>
            <p:ph type="sldNum" sz="quarter" idx="5"/>
          </p:nvPr>
        </p:nvSpPr>
        <p:spPr/>
        <p:txBody>
          <a:bodyPr/>
          <a:lstStyle/>
          <a:p>
            <a:fld id="{D650C769-D86E-4ECC-8879-FA6486420682}" type="slidenum">
              <a:rPr lang="sv-SE" smtClean="0"/>
              <a:t>15</a:t>
            </a:fld>
            <a:endParaRPr lang="sv-SE"/>
          </a:p>
        </p:txBody>
      </p:sp>
    </p:spTree>
    <p:extLst>
      <p:ext uri="{BB962C8B-B14F-4D97-AF65-F5344CB8AC3E}">
        <p14:creationId xmlns:p14="http://schemas.microsoft.com/office/powerpoint/2010/main" val="807766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Nästa steg blir att alla ska genomgå Socialstyrelsens webbutbildning gällande IBIC, den tar ca 1 timme och 20 minuter. När du ska gå den planeras av din närmsta chef.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Efter webbutbildning ska riskanalys genomföras på ex en arbetsplatsträff.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16</a:t>
            </a:fld>
            <a:endParaRPr lang="sv-SE"/>
          </a:p>
        </p:txBody>
      </p:sp>
    </p:spTree>
    <p:extLst>
      <p:ext uri="{BB962C8B-B14F-4D97-AF65-F5344CB8AC3E}">
        <p14:creationId xmlns:p14="http://schemas.microsoft.com/office/powerpoint/2010/main" val="348526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som pratat i denna presentation heter Fredrika Billborn och är sakkunnig här i Söderköpings kommun. Jag är även projektledare för implementeringen av IBIC. Om du har några frågor gällande IBIC är du välkommen att höra av dig till mig. Mina kontaktuppgifter finns här i presentationen. </a:t>
            </a:r>
          </a:p>
        </p:txBody>
      </p:sp>
      <p:sp>
        <p:nvSpPr>
          <p:cNvPr id="4" name="Platshållare för bildnummer 3"/>
          <p:cNvSpPr>
            <a:spLocks noGrp="1"/>
          </p:cNvSpPr>
          <p:nvPr>
            <p:ph type="sldNum" sz="quarter" idx="10"/>
          </p:nvPr>
        </p:nvSpPr>
        <p:spPr/>
        <p:txBody>
          <a:bodyPr/>
          <a:lstStyle/>
          <a:p>
            <a:fld id="{D650C769-D86E-4ECC-8879-FA6486420682}" type="slidenum">
              <a:rPr lang="sv-SE" smtClean="0"/>
              <a:t>17</a:t>
            </a:fld>
            <a:endParaRPr lang="sv-SE" dirty="0"/>
          </a:p>
        </p:txBody>
      </p:sp>
    </p:spTree>
    <p:extLst>
      <p:ext uri="{BB962C8B-B14F-4D97-AF65-F5344CB8AC3E}">
        <p14:creationId xmlns:p14="http://schemas.microsoft.com/office/powerpoint/2010/main" val="40219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IBIC står för Individens behov i centrum och är ett stöd för att beskriva och dokumentera individens behov, resurser, mål och resultat. </a:t>
            </a:r>
          </a:p>
        </p:txBody>
      </p:sp>
      <p:sp>
        <p:nvSpPr>
          <p:cNvPr id="4" name="Platshållare för bildnummer 3"/>
          <p:cNvSpPr>
            <a:spLocks noGrp="1"/>
          </p:cNvSpPr>
          <p:nvPr>
            <p:ph type="sldNum" sz="quarter" idx="5"/>
          </p:nvPr>
        </p:nvSpPr>
        <p:spPr/>
        <p:txBody>
          <a:bodyPr/>
          <a:lstStyle/>
          <a:p>
            <a:fld id="{D650C769-D86E-4ECC-8879-FA6486420682}" type="slidenum">
              <a:rPr lang="sv-SE" smtClean="0"/>
              <a:t>3</a:t>
            </a:fld>
            <a:endParaRPr lang="sv-SE"/>
          </a:p>
        </p:txBody>
      </p:sp>
    </p:spTree>
    <p:extLst>
      <p:ext uri="{BB962C8B-B14F-4D97-AF65-F5344CB8AC3E}">
        <p14:creationId xmlns:p14="http://schemas.microsoft.com/office/powerpoint/2010/main" val="107722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en rad anledningar till att IBIC ska implementeras:</a:t>
            </a:r>
          </a:p>
          <a:p>
            <a:pPr marL="171450" indent="-171450">
              <a:buFontTx/>
              <a:buChar char="-"/>
            </a:pPr>
            <a:r>
              <a:rPr lang="sv-SE" dirty="0"/>
              <a:t>Först och främst är det för att IBIC utgår från den enskildes behov </a:t>
            </a:r>
          </a:p>
          <a:p>
            <a:pPr marL="171450" indent="-171450">
              <a:buFontTx/>
              <a:buChar char="-"/>
            </a:pPr>
            <a:r>
              <a:rPr lang="sv-SE" dirty="0"/>
              <a:t>Det ger även en likvärdig dokumentation samt ökar delaktigheten för de enskilda.</a:t>
            </a:r>
          </a:p>
          <a:p>
            <a:pPr marL="171450" indent="-171450">
              <a:buFontTx/>
              <a:buChar char="-"/>
            </a:pPr>
            <a:r>
              <a:rPr lang="sv-SE" dirty="0"/>
              <a:t>IBIC skapar ett gemensamt arbetssätt vilket ger en ökad samverkan</a:t>
            </a:r>
          </a:p>
          <a:p>
            <a:pPr marL="171450" indent="-171450">
              <a:buFontTx/>
              <a:buChar char="-"/>
            </a:pPr>
            <a:r>
              <a:rPr lang="sv-SE" dirty="0"/>
              <a:t>Det är också ett salutogent arbetssätt vilket innebär att man utgår från vilka resurser och förmågor som den enskilda har.</a:t>
            </a:r>
          </a:p>
          <a:p>
            <a:pPr marL="171450" indent="-171450">
              <a:buFontTx/>
              <a:buChar char="-"/>
            </a:pPr>
            <a:r>
              <a:rPr lang="sv-SE" dirty="0"/>
              <a:t>Strukturen för IBIC och den likvärdiga hanteringen ger också en ökad rättssäkerhet.</a:t>
            </a:r>
          </a:p>
          <a:p>
            <a:pPr marL="171450" indent="-171450">
              <a:buFontTx/>
              <a:buChar char="-"/>
            </a:pPr>
            <a:r>
              <a:rPr lang="sv-SE" dirty="0"/>
              <a:t>Till sist ger det även </a:t>
            </a:r>
            <a:r>
              <a:rPr lang="sv-SE" sz="1200" b="0" i="0" kern="1200" dirty="0">
                <a:solidFill>
                  <a:schemeClr val="tx1"/>
                </a:solidFill>
                <a:effectLst/>
                <a:latin typeface="+mn-lt"/>
                <a:ea typeface="+mn-ea"/>
                <a:cs typeface="+mn-cs"/>
              </a:rPr>
              <a:t>underlag för att kunna </a:t>
            </a:r>
            <a:r>
              <a:rPr lang="sv-SE" sz="1200" b="1" i="0" kern="1200" dirty="0">
                <a:solidFill>
                  <a:schemeClr val="tx1"/>
                </a:solidFill>
                <a:effectLst/>
                <a:latin typeface="+mn-lt"/>
                <a:ea typeface="+mn-ea"/>
                <a:cs typeface="+mn-cs"/>
              </a:rPr>
              <a:t>följa upp</a:t>
            </a:r>
            <a:r>
              <a:rPr lang="sv-SE" sz="1200" b="0" i="0" kern="1200" dirty="0">
                <a:solidFill>
                  <a:schemeClr val="tx1"/>
                </a:solidFill>
                <a:effectLst/>
                <a:latin typeface="+mn-lt"/>
                <a:ea typeface="+mn-ea"/>
                <a:cs typeface="+mn-cs"/>
              </a:rPr>
              <a:t> individens behov och resultat över tid</a:t>
            </a:r>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4</a:t>
            </a:fld>
            <a:endParaRPr lang="sv-SE"/>
          </a:p>
        </p:txBody>
      </p:sp>
    </p:spTree>
    <p:extLst>
      <p:ext uri="{BB962C8B-B14F-4D97-AF65-F5344CB8AC3E}">
        <p14:creationId xmlns:p14="http://schemas.microsoft.com/office/powerpoint/2010/main" val="297955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Som utförare behöver du lära dig </a:t>
            </a:r>
            <a:r>
              <a:rPr lang="sv-SE" dirty="0" err="1"/>
              <a:t>IBIC:s</a:t>
            </a:r>
            <a:r>
              <a:rPr lang="sv-SE" dirty="0"/>
              <a:t> grunder och då bland annat livsområdena, bedömningsskalan och målsättningarna. Anledningen till det är för att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Ett- Kunna förstå uppdraget som skickas från handläggarna som är dokumenterat enligt IBIC</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Två- Utifrån uppdraget kunna tänka och planera för hur insatserna ska utföras. Du behöver även kunna skriva en genomförandeplan på ett behovsinriktat tankesätt utifrån livsområdena. </a:t>
            </a:r>
          </a:p>
          <a:p>
            <a:r>
              <a:rPr lang="sv-SE" sz="1200" kern="1200" dirty="0">
                <a:solidFill>
                  <a:schemeClr val="tx1"/>
                </a:solidFill>
                <a:effectLst/>
                <a:latin typeface="+mn-lt"/>
                <a:ea typeface="+mn-ea"/>
                <a:cs typeface="+mn-cs"/>
              </a:rPr>
              <a:t>Den tredje punkten handlar om att det finns behov av kunskap i det praktiska jobbet med de enskilda för att tänka behovsinriktat utifrån vad hen själv kan samt behöver stöd med.</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5</a:t>
            </a:fld>
            <a:endParaRPr lang="sv-SE"/>
          </a:p>
        </p:txBody>
      </p:sp>
    </p:spTree>
    <p:extLst>
      <p:ext uri="{BB962C8B-B14F-4D97-AF65-F5344CB8AC3E}">
        <p14:creationId xmlns:p14="http://schemas.microsoft.com/office/powerpoint/2010/main" val="28459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IBIC är ett behovsinriktat arbetssätt snarare än en insatsstyrd verksamhet. Det är behovet som är styrande och inte vilka insatser som finns att tillgå.</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flera studier som granskat dokumentationen framgår det att många verksamheter är styrda av befintliga insatser snarare än individens behov. Det innebär att man försöker få individen att passa in i förutbestämd utformning av insatser i den befintliga organisationen. De befintliga insatserna får då styra de frågor som handläggaren eller utföraren ställer till individen. Det påverkar både handläggningen och utförarnas planering av genomförandet. I en insatsstyrd verksamhet riskerar behov som inte passar in i det befintliga utbudet att antingen inte upptäckas eller att negligeras.</a:t>
            </a:r>
          </a:p>
        </p:txBody>
      </p:sp>
      <p:sp>
        <p:nvSpPr>
          <p:cNvPr id="4" name="Platshållare för bildnummer 3"/>
          <p:cNvSpPr>
            <a:spLocks noGrp="1"/>
          </p:cNvSpPr>
          <p:nvPr>
            <p:ph type="sldNum" sz="quarter" idx="5"/>
          </p:nvPr>
        </p:nvSpPr>
        <p:spPr/>
        <p:txBody>
          <a:bodyPr/>
          <a:lstStyle/>
          <a:p>
            <a:fld id="{D650C769-D86E-4ECC-8879-FA6486420682}" type="slidenum">
              <a:rPr lang="sv-SE" smtClean="0"/>
              <a:t>6</a:t>
            </a:fld>
            <a:endParaRPr lang="sv-SE"/>
          </a:p>
        </p:txBody>
      </p:sp>
    </p:spTree>
    <p:extLst>
      <p:ext uri="{BB962C8B-B14F-4D97-AF65-F5344CB8AC3E}">
        <p14:creationId xmlns:p14="http://schemas.microsoft.com/office/powerpoint/2010/main" val="759533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851398" y="1"/>
            <a:ext cx="2943104" cy="4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7" rIns="91416" bIns="45707" anchor="ctr"/>
          <a:lstStyle/>
          <a:p>
            <a:endParaRPr lang="sv-SE" dirty="0">
              <a:solidFill>
                <a:prstClr val="black"/>
              </a:solidFill>
            </a:endParaRPr>
          </a:p>
        </p:txBody>
      </p:sp>
      <p:sp>
        <p:nvSpPr>
          <p:cNvPr id="67587" name="Rectangle 3"/>
          <p:cNvSpPr>
            <a:spLocks noChangeArrowheads="1"/>
          </p:cNvSpPr>
          <p:nvPr/>
        </p:nvSpPr>
        <p:spPr bwMode="auto">
          <a:xfrm>
            <a:off x="2" y="9435488"/>
            <a:ext cx="2943104" cy="4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7" rIns="91416" bIns="45707" anchor="ctr"/>
          <a:lstStyle/>
          <a:p>
            <a:endParaRPr lang="sv-SE" dirty="0">
              <a:solidFill>
                <a:prstClr val="black"/>
              </a:solidFill>
            </a:endParaRPr>
          </a:p>
        </p:txBody>
      </p:sp>
      <p:sp>
        <p:nvSpPr>
          <p:cNvPr id="67588" name="Rectangle 4"/>
          <p:cNvSpPr>
            <a:spLocks noChangeArrowheads="1"/>
          </p:cNvSpPr>
          <p:nvPr/>
        </p:nvSpPr>
        <p:spPr bwMode="auto">
          <a:xfrm>
            <a:off x="2" y="1"/>
            <a:ext cx="2943104" cy="4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7" rIns="91416" bIns="45707" anchor="ctr"/>
          <a:lstStyle/>
          <a:p>
            <a:endParaRPr lang="sv-SE" dirty="0">
              <a:solidFill>
                <a:prstClr val="black"/>
              </a:solidFill>
            </a:endParaRPr>
          </a:p>
        </p:txBody>
      </p:sp>
      <p:sp>
        <p:nvSpPr>
          <p:cNvPr id="67589" name="Rectangle 6"/>
          <p:cNvSpPr>
            <a:spLocks noGrp="1" noRot="1" noChangeAspect="1" noChangeArrowheads="1" noTextEdit="1"/>
          </p:cNvSpPr>
          <p:nvPr>
            <p:ph type="sldImg"/>
          </p:nvPr>
        </p:nvSpPr>
        <p:spPr bwMode="auto">
          <a:xfrm>
            <a:off x="1074738" y="860425"/>
            <a:ext cx="4648200" cy="348773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5303" name="Rectangle 7"/>
          <p:cNvSpPr>
            <a:spLocks noGrp="1" noChangeArrowheads="1"/>
          </p:cNvSpPr>
          <p:nvPr>
            <p:ph type="body" idx="1"/>
          </p:nvPr>
        </p:nvSpPr>
        <p:spPr bwMode="auto">
          <a:xfrm>
            <a:off x="679746" y="4717746"/>
            <a:ext cx="5435010" cy="5034668"/>
          </a:xfrm>
        </p:spPr>
        <p:txBody>
          <a:bodyPr>
            <a:normAutofit/>
          </a:bodyPr>
          <a:lstStyle/>
          <a:p>
            <a:r>
              <a:rPr lang="sv-SE" sz="1200" kern="1200" dirty="0">
                <a:solidFill>
                  <a:schemeClr val="tx1"/>
                </a:solidFill>
                <a:effectLst/>
                <a:latin typeface="+mn-lt"/>
                <a:ea typeface="+mn-ea"/>
                <a:cs typeface="+mn-cs"/>
              </a:rPr>
              <a:t>För att den enskilda ska få delaktighet i den dagliga livsföringen utgår IBIC utifrån denna modell. Aktiviteten i mitten är det behov den enskilde har och utifrån den finns det andra faktorer som påverkar hur behovet ser ut. Bland annat påverkar den enskildes hälsotillstånd och personfaktorer hur behovet ser ut. </a:t>
            </a:r>
          </a:p>
        </p:txBody>
      </p:sp>
    </p:spTree>
    <p:extLst>
      <p:ext uri="{BB962C8B-B14F-4D97-AF65-F5344CB8AC3E}">
        <p14:creationId xmlns:p14="http://schemas.microsoft.com/office/powerpoint/2010/main" val="232187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 den här delen kommer vi gå in på de övergripande intentionerna med införandet av IBIC. De övergripande intentionerna gäller effektmål, evidensbaserad praktik och verksamhetsutveckling. </a:t>
            </a:r>
          </a:p>
          <a:p>
            <a:r>
              <a:rPr lang="sv-SE" sz="1200" kern="1200" dirty="0">
                <a:solidFill>
                  <a:schemeClr val="tx1"/>
                </a:solidFill>
                <a:effectLst/>
                <a:latin typeface="+mn-lt"/>
                <a:ea typeface="+mn-ea"/>
                <a:cs typeface="+mn-cs"/>
              </a:rPr>
              <a:t>Effektmålen är de effekter som förväntas ha införlivats i och med att IBIC används.</a:t>
            </a:r>
          </a:p>
          <a:p>
            <a:r>
              <a:rPr lang="sv-SE" sz="1200" kern="1200" dirty="0">
                <a:solidFill>
                  <a:schemeClr val="tx1"/>
                </a:solidFill>
                <a:effectLst/>
                <a:latin typeface="+mn-lt"/>
                <a:ea typeface="+mn-ea"/>
                <a:cs typeface="+mn-cs"/>
              </a:rPr>
              <a:t>I delarna gällande evidensbaserad praktik och verksamhetsutveckling görs kopplingen till IBIC.</a:t>
            </a:r>
          </a:p>
        </p:txBody>
      </p:sp>
      <p:sp>
        <p:nvSpPr>
          <p:cNvPr id="4" name="Platshållare för bildnummer 3"/>
          <p:cNvSpPr>
            <a:spLocks noGrp="1"/>
          </p:cNvSpPr>
          <p:nvPr>
            <p:ph type="sldNum" sz="quarter" idx="5"/>
          </p:nvPr>
        </p:nvSpPr>
        <p:spPr/>
        <p:txBody>
          <a:bodyPr/>
          <a:lstStyle/>
          <a:p>
            <a:fld id="{D650C769-D86E-4ECC-8879-FA6486420682}" type="slidenum">
              <a:rPr lang="sv-SE" smtClean="0"/>
              <a:t>8</a:t>
            </a:fld>
            <a:endParaRPr lang="sv-SE"/>
          </a:p>
        </p:txBody>
      </p:sp>
    </p:spTree>
    <p:extLst>
      <p:ext uri="{BB962C8B-B14F-4D97-AF65-F5344CB8AC3E}">
        <p14:creationId xmlns:p14="http://schemas.microsoft.com/office/powerpoint/2010/main" val="303645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De effektmålen som är uppsatta är:</a:t>
            </a:r>
          </a:p>
          <a:p>
            <a:r>
              <a:rPr lang="sv-SE" sz="1200" b="0" kern="1200" dirty="0">
                <a:solidFill>
                  <a:schemeClr val="tx1"/>
                </a:solidFill>
                <a:effectLst/>
                <a:latin typeface="+mn-lt"/>
                <a:ea typeface="+mn-ea"/>
                <a:cs typeface="+mn-cs"/>
              </a:rPr>
              <a:t>1. IBIC skapar ett arbetssätt där handläggning och insatser utgår från individens behov.</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Punkt nummer två handlar om att IBIC medför </a:t>
            </a:r>
          </a:p>
          <a:p>
            <a:r>
              <a:rPr lang="sv-SE" sz="1200" b="0" kern="1200" dirty="0">
                <a:solidFill>
                  <a:schemeClr val="tx1"/>
                </a:solidFill>
                <a:effectLst/>
                <a:latin typeface="+mn-lt"/>
                <a:ea typeface="+mn-ea"/>
                <a:cs typeface="+mn-cs"/>
              </a:rPr>
              <a:t>Ett strukturerat och systematiskt arbetssätt, primärt inom utredningsprocess, behovsbedömning och uppföljning.</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Tredje effektmålet är att IBIC skapar en Ökad delaktighet för den enskilde inom både utredning och verkställighet.</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9</a:t>
            </a:fld>
            <a:endParaRPr lang="sv-SE"/>
          </a:p>
        </p:txBody>
      </p:sp>
    </p:spTree>
    <p:extLst>
      <p:ext uri="{BB962C8B-B14F-4D97-AF65-F5344CB8AC3E}">
        <p14:creationId xmlns:p14="http://schemas.microsoft.com/office/powerpoint/2010/main" val="364442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Evidensbaserad praktik innebär en medveten och systematisk användning av flera kunskapskällor för beslut om insatser.</a:t>
            </a:r>
          </a:p>
          <a:p>
            <a:r>
              <a:rPr lang="sv-SE" sz="1200" b="0" i="0" kern="1200" dirty="0">
                <a:solidFill>
                  <a:schemeClr val="tx1"/>
                </a:solidFill>
                <a:effectLst/>
                <a:latin typeface="+mn-lt"/>
                <a:ea typeface="+mn-ea"/>
                <a:cs typeface="+mn-cs"/>
              </a:rPr>
              <a:t>Den professionelle väger samman sin expertis med bästa tillgängliga kunskap samt den enskildes situation, erfarenheter och önskemål vid beslut om insatser.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Alla dessa delar ingår i IBIC på vilket innebär att det får kallas för evidensbaserad praktik. </a:t>
            </a:r>
          </a:p>
        </p:txBody>
      </p:sp>
      <p:sp>
        <p:nvSpPr>
          <p:cNvPr id="4" name="Platshållare för bildnummer 3"/>
          <p:cNvSpPr>
            <a:spLocks noGrp="1"/>
          </p:cNvSpPr>
          <p:nvPr>
            <p:ph type="sldNum" sz="quarter" idx="5"/>
          </p:nvPr>
        </p:nvSpPr>
        <p:spPr/>
        <p:txBody>
          <a:bodyPr/>
          <a:lstStyle/>
          <a:p>
            <a:fld id="{D650C769-D86E-4ECC-8879-FA6486420682}" type="slidenum">
              <a:rPr lang="sv-SE" smtClean="0"/>
              <a:t>10</a:t>
            </a:fld>
            <a:endParaRPr lang="sv-SE"/>
          </a:p>
        </p:txBody>
      </p:sp>
    </p:spTree>
    <p:extLst>
      <p:ext uri="{BB962C8B-B14F-4D97-AF65-F5344CB8AC3E}">
        <p14:creationId xmlns:p14="http://schemas.microsoft.com/office/powerpoint/2010/main" val="260495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Inlednings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5558047"/>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2" name="Rubrik 1"/>
          <p:cNvSpPr>
            <a:spLocks noGrp="1"/>
          </p:cNvSpPr>
          <p:nvPr>
            <p:ph type="title"/>
          </p:nvPr>
        </p:nvSpPr>
        <p:spPr>
          <a:xfrm>
            <a:off x="694722" y="1001154"/>
            <a:ext cx="3549592" cy="2646313"/>
          </a:xfrm>
        </p:spPr>
        <p:txBody>
          <a:bodyPr lIns="0" tIns="0" rIns="0" bIns="0" anchor="t" anchorCtr="0">
            <a:noAutofit/>
          </a:bodyPr>
          <a:lstStyle>
            <a:lvl1pPr algn="l">
              <a:defRPr sz="3600" b="1">
                <a:solidFill>
                  <a:schemeClr val="bg1"/>
                </a:solidFill>
                <a:effectLst>
                  <a:outerShdw blurRad="38100" dist="25400" dir="2700000" algn="tl" rotWithShape="0">
                    <a:srgbClr val="000000">
                      <a:alpha val="43000"/>
                    </a:srgbClr>
                  </a:outerShdw>
                </a:effectLst>
              </a:defRPr>
            </a:lvl1pPr>
          </a:lstStyle>
          <a:p>
            <a:r>
              <a:rPr lang="sv-SE"/>
              <a:t>Klicka här för att ändra mall för rubrikformat</a:t>
            </a:r>
            <a:endParaRPr lang="sv-SE" dirty="0"/>
          </a:p>
        </p:txBody>
      </p:sp>
      <p:sp>
        <p:nvSpPr>
          <p:cNvPr id="4" name="Platshållare för text 3"/>
          <p:cNvSpPr>
            <a:spLocks noGrp="1"/>
          </p:cNvSpPr>
          <p:nvPr>
            <p:ph type="body" sz="half" idx="2"/>
          </p:nvPr>
        </p:nvSpPr>
        <p:spPr>
          <a:xfrm>
            <a:off x="695931" y="5920972"/>
            <a:ext cx="6121023" cy="320975"/>
          </a:xfrm>
        </p:spPr>
        <p:txBody>
          <a:bodyPr lIns="0" tIns="0" rIns="0" bIns="0">
            <a:noAutofit/>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175051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nehållssida bild upptill">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1"/>
            <a:ext cx="9144000" cy="2250831"/>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här för att lägga till bild</a:t>
            </a:r>
          </a:p>
        </p:txBody>
      </p:sp>
      <p:sp>
        <p:nvSpPr>
          <p:cNvPr id="5" name="Rubrik 1"/>
          <p:cNvSpPr>
            <a:spLocks noGrp="1"/>
          </p:cNvSpPr>
          <p:nvPr>
            <p:ph type="title"/>
          </p:nvPr>
        </p:nvSpPr>
        <p:spPr>
          <a:xfrm>
            <a:off x="518746" y="2187779"/>
            <a:ext cx="8229600" cy="1143000"/>
          </a:xfrm>
        </p:spPr>
        <p:txBody>
          <a:bodyPr/>
          <a:lstStyle/>
          <a:p>
            <a:r>
              <a:rPr lang="sv-SE"/>
              <a:t>Klicka här för att ändra mall för rubrikformat</a:t>
            </a:r>
            <a:endParaRPr lang="sv-SE" dirty="0"/>
          </a:p>
        </p:txBody>
      </p:sp>
      <p:sp>
        <p:nvSpPr>
          <p:cNvPr id="9" name="Platshållare för text 8"/>
          <p:cNvSpPr>
            <a:spLocks noGrp="1"/>
          </p:cNvSpPr>
          <p:nvPr>
            <p:ph type="body" sz="quarter" idx="10" hasCustomPrompt="1"/>
          </p:nvPr>
        </p:nvSpPr>
        <p:spPr>
          <a:xfrm>
            <a:off x="518746" y="3331308"/>
            <a:ext cx="8229600" cy="2251808"/>
          </a:xfrm>
        </p:spPr>
        <p:txBody>
          <a:bodyPr/>
          <a:lstStyle>
            <a:lvl1pPr marL="342900" indent="-342900">
              <a:buClrTx/>
              <a:buSzPct val="125000"/>
              <a:buFont typeface="Arial" panose="020B0604020202020204" pitchFamily="34" charset="0"/>
              <a:buChar char="•"/>
              <a:defRPr sz="2800"/>
            </a:lvl1pPr>
          </a:lstStyle>
          <a:p>
            <a:pPr marL="0" indent="0">
              <a:buClr>
                <a:schemeClr val="tx2"/>
              </a:buClr>
              <a:buSzPct val="125000"/>
              <a:buNone/>
            </a:pPr>
            <a:r>
              <a:rPr lang="sv-SE" sz="2400" dirty="0"/>
              <a:t>Skriv din text här</a:t>
            </a:r>
          </a:p>
          <a:p>
            <a:pPr lvl="0"/>
            <a:endParaRPr lang="sv-SE" dirty="0"/>
          </a:p>
        </p:txBody>
      </p:sp>
    </p:spTree>
    <p:extLst>
      <p:ext uri="{BB962C8B-B14F-4D97-AF65-F5344CB8AC3E}">
        <p14:creationId xmlns:p14="http://schemas.microsoft.com/office/powerpoint/2010/main" val="71639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unktlista två kolumner">
    <p:spTree>
      <p:nvGrpSpPr>
        <p:cNvPr id="1" name=""/>
        <p:cNvGrpSpPr/>
        <p:nvPr/>
      </p:nvGrpSpPr>
      <p:grpSpPr>
        <a:xfrm>
          <a:off x="0" y="0"/>
          <a:ext cx="0" cy="0"/>
          <a:chOff x="0" y="0"/>
          <a:chExt cx="0" cy="0"/>
        </a:xfrm>
      </p:grpSpPr>
      <p:sp>
        <p:nvSpPr>
          <p:cNvPr id="5" name="Rubrik 1"/>
          <p:cNvSpPr>
            <a:spLocks noGrp="1"/>
          </p:cNvSpPr>
          <p:nvPr>
            <p:ph type="title"/>
          </p:nvPr>
        </p:nvSpPr>
        <p:spPr>
          <a:xfrm>
            <a:off x="533401" y="305446"/>
            <a:ext cx="8229600" cy="1143000"/>
          </a:xfrm>
        </p:spPr>
        <p:txBody>
          <a:bodyPr/>
          <a:lstStyle/>
          <a:p>
            <a:r>
              <a:rPr lang="sv-SE"/>
              <a:t>Klicka här för att ändra mall för rubrikformat</a:t>
            </a:r>
            <a:endParaRPr lang="sv-SE" dirty="0"/>
          </a:p>
        </p:txBody>
      </p:sp>
      <p:sp>
        <p:nvSpPr>
          <p:cNvPr id="4" name="Platshållare för text 3"/>
          <p:cNvSpPr>
            <a:spLocks noGrp="1"/>
          </p:cNvSpPr>
          <p:nvPr>
            <p:ph type="body" sz="quarter" idx="10" hasCustomPrompt="1"/>
          </p:nvPr>
        </p:nvSpPr>
        <p:spPr>
          <a:xfrm>
            <a:off x="533401" y="1468684"/>
            <a:ext cx="3713284" cy="4949825"/>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
        <p:nvSpPr>
          <p:cNvPr id="8" name="Platshållare för text 3"/>
          <p:cNvSpPr>
            <a:spLocks noGrp="1"/>
          </p:cNvSpPr>
          <p:nvPr>
            <p:ph type="body" sz="quarter" idx="11" hasCustomPrompt="1"/>
          </p:nvPr>
        </p:nvSpPr>
        <p:spPr>
          <a:xfrm>
            <a:off x="4941277" y="1468684"/>
            <a:ext cx="3821723" cy="4114431"/>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Tree>
    <p:extLst>
      <p:ext uri="{BB962C8B-B14F-4D97-AF65-F5344CB8AC3E}">
        <p14:creationId xmlns:p14="http://schemas.microsoft.com/office/powerpoint/2010/main" val="272567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Här står en rubrik</a:t>
            </a:r>
          </a:p>
        </p:txBody>
      </p:sp>
      <p:sp>
        <p:nvSpPr>
          <p:cNvPr id="3" name="Platshållare för innehåll 2"/>
          <p:cNvSpPr>
            <a:spLocks noGrp="1"/>
          </p:cNvSpPr>
          <p:nvPr>
            <p:ph idx="1" hasCustomPrompt="1"/>
          </p:nvPr>
        </p:nvSpPr>
        <p:spPr/>
        <p:txBody>
          <a:bodyPr/>
          <a:lstStyle>
            <a:lvl1pPr marL="0" indent="0">
              <a:buNone/>
              <a:defRPr sz="2400"/>
            </a:lvl1pPr>
            <a:lvl2pPr>
              <a:defRPr sz="2000"/>
            </a:lvl2pPr>
          </a:lstStyle>
          <a:p>
            <a:pPr lvl="0"/>
            <a:r>
              <a:rPr lang="sv-SE" dirty="0"/>
              <a:t>Skriv din text här</a:t>
            </a:r>
          </a:p>
        </p:txBody>
      </p:sp>
    </p:spTree>
    <p:extLst>
      <p:ext uri="{BB962C8B-B14F-4D97-AF65-F5344CB8AC3E}">
        <p14:creationId xmlns:p14="http://schemas.microsoft.com/office/powerpoint/2010/main" val="100921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6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7700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WOT-analys">
    <p:spTree>
      <p:nvGrpSpPr>
        <p:cNvPr id="1" name=""/>
        <p:cNvGrpSpPr/>
        <p:nvPr/>
      </p:nvGrpSpPr>
      <p:grpSpPr>
        <a:xfrm>
          <a:off x="0" y="0"/>
          <a:ext cx="0" cy="0"/>
          <a:chOff x="0" y="0"/>
          <a:chExt cx="0" cy="0"/>
        </a:xfrm>
      </p:grpSpPr>
      <p:graphicFrame>
        <p:nvGraphicFramePr>
          <p:cNvPr id="14" name="Tabell 13"/>
          <p:cNvGraphicFramePr>
            <a:graphicFrameLocks noGrp="1"/>
          </p:cNvGraphicFramePr>
          <p:nvPr userDrawn="1">
            <p:extLst>
              <p:ext uri="{D42A27DB-BD31-4B8C-83A1-F6EECF244321}">
                <p14:modId xmlns:p14="http://schemas.microsoft.com/office/powerpoint/2010/main" val="1220344925"/>
              </p:ext>
            </p:extLst>
          </p:nvPr>
        </p:nvGraphicFramePr>
        <p:xfrm>
          <a:off x="293078" y="1887322"/>
          <a:ext cx="8557844" cy="3599077"/>
        </p:xfrm>
        <a:graphic>
          <a:graphicData uri="http://schemas.openxmlformats.org/drawingml/2006/table">
            <a:tbl>
              <a:tblPr firstRow="1" bandRow="1">
                <a:tableStyleId>{21E4AEA4-8DFA-4A89-87EB-49C32662AFE0}</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3599077">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extLst>
                  <a:ext uri="{0D108BD9-81ED-4DB2-BD59-A6C34878D82A}">
                    <a16:rowId xmlns:a16="http://schemas.microsoft.com/office/drawing/2014/main" val="10000"/>
                  </a:ext>
                </a:extLst>
              </a:tr>
            </a:tbl>
          </a:graphicData>
        </a:graphic>
      </p:graphicFrame>
      <p:sp>
        <p:nvSpPr>
          <p:cNvPr id="4" name="Rubrik 1"/>
          <p:cNvSpPr>
            <a:spLocks noGrp="1"/>
          </p:cNvSpPr>
          <p:nvPr>
            <p:ph type="title" hasCustomPrompt="1"/>
          </p:nvPr>
        </p:nvSpPr>
        <p:spPr>
          <a:xfrm>
            <a:off x="457200" y="274638"/>
            <a:ext cx="8229600" cy="1143000"/>
          </a:xfrm>
        </p:spPr>
        <p:txBody>
          <a:bodyPr/>
          <a:lstStyle>
            <a:lvl1pPr>
              <a:defRPr/>
            </a:lvl1pPr>
          </a:lstStyle>
          <a:p>
            <a:r>
              <a:rPr lang="sv-SE" dirty="0" err="1"/>
              <a:t>SWOT</a:t>
            </a:r>
            <a:endParaRPr lang="sv-SE" dirty="0"/>
          </a:p>
        </p:txBody>
      </p:sp>
      <p:sp>
        <p:nvSpPr>
          <p:cNvPr id="6" name="Platshållare för text 5"/>
          <p:cNvSpPr>
            <a:spLocks noGrp="1"/>
          </p:cNvSpPr>
          <p:nvPr>
            <p:ph type="body" sz="quarter" idx="10" hasCustomPrompt="1"/>
          </p:nvPr>
        </p:nvSpPr>
        <p:spPr>
          <a:xfrm>
            <a:off x="318478" y="1979078"/>
            <a:ext cx="1990193" cy="3276000"/>
          </a:xfrm>
        </p:spPr>
        <p:txBody>
          <a:bodyPr>
            <a:normAutofit/>
          </a:bodyPr>
          <a:lstStyle>
            <a:lvl1pPr marL="0" indent="0">
              <a:buNone/>
              <a:defRPr sz="1400" baseline="0">
                <a:latin typeface="Garamond" panose="02020404030301010803" pitchFamily="18" charset="0"/>
              </a:defRPr>
            </a:lvl1pPr>
          </a:lstStyle>
          <a:p>
            <a:pPr lvl="0"/>
            <a:r>
              <a:rPr lang="sv-SE" dirty="0"/>
              <a:t>Skriv din text här</a:t>
            </a:r>
          </a:p>
        </p:txBody>
      </p:sp>
      <p:graphicFrame>
        <p:nvGraphicFramePr>
          <p:cNvPr id="10" name="Tabell 9"/>
          <p:cNvGraphicFramePr>
            <a:graphicFrameLocks noGrp="1"/>
          </p:cNvGraphicFramePr>
          <p:nvPr userDrawn="1">
            <p:extLst>
              <p:ext uri="{D42A27DB-BD31-4B8C-83A1-F6EECF244321}">
                <p14:modId xmlns:p14="http://schemas.microsoft.com/office/powerpoint/2010/main" val="2839685702"/>
              </p:ext>
            </p:extLst>
          </p:nvPr>
        </p:nvGraphicFramePr>
        <p:xfrm>
          <a:off x="293078" y="1515115"/>
          <a:ext cx="8557844" cy="402688"/>
        </p:xfrm>
        <a:graphic>
          <a:graphicData uri="http://schemas.openxmlformats.org/drawingml/2006/table">
            <a:tbl>
              <a:tblPr firstRow="1" bandRow="1">
                <a:tableStyleId>{5C22544A-7EE6-4342-B048-85BDC9FD1C3A}</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289236">
                <a:tc>
                  <a:txBody>
                    <a:bodyPr/>
                    <a:lstStyle/>
                    <a:p>
                      <a:pPr algn="ctr"/>
                      <a:r>
                        <a:rPr lang="sv-SE" sz="1800" dirty="0"/>
                        <a:t>Styrkor</a:t>
                      </a:r>
                    </a:p>
                  </a:txBody>
                  <a:tcPr marL="128368" marR="128368" marT="64184" marB="64184">
                    <a:solidFill>
                      <a:schemeClr val="tx2"/>
                    </a:solidFill>
                  </a:tcPr>
                </a:tc>
                <a:tc>
                  <a:txBody>
                    <a:bodyPr/>
                    <a:lstStyle/>
                    <a:p>
                      <a:pPr algn="ctr"/>
                      <a:r>
                        <a:rPr lang="sv-SE" sz="1800" dirty="0"/>
                        <a:t>Svagheter</a:t>
                      </a:r>
                    </a:p>
                  </a:txBody>
                  <a:tcPr marL="128368" marR="128368" marT="64184" marB="64184">
                    <a:solidFill>
                      <a:schemeClr val="tx2"/>
                    </a:solidFill>
                  </a:tcPr>
                </a:tc>
                <a:tc>
                  <a:txBody>
                    <a:bodyPr/>
                    <a:lstStyle/>
                    <a:p>
                      <a:pPr algn="ctr"/>
                      <a:r>
                        <a:rPr lang="sv-SE" sz="1800" dirty="0"/>
                        <a:t>Möjligheter</a:t>
                      </a:r>
                    </a:p>
                  </a:txBody>
                  <a:tcPr marL="128368" marR="128368" marT="64184" marB="64184">
                    <a:solidFill>
                      <a:schemeClr val="tx2"/>
                    </a:solidFill>
                  </a:tcPr>
                </a:tc>
                <a:tc>
                  <a:txBody>
                    <a:bodyPr/>
                    <a:lstStyle/>
                    <a:p>
                      <a:pPr algn="ctr"/>
                      <a:r>
                        <a:rPr lang="sv-SE" sz="1800" dirty="0"/>
                        <a:t>Risker och hot</a:t>
                      </a:r>
                    </a:p>
                  </a:txBody>
                  <a:tcPr marL="128368" marR="128368" marT="64184" marB="64184">
                    <a:solidFill>
                      <a:schemeClr val="tx2"/>
                    </a:solidFill>
                  </a:tcPr>
                </a:tc>
                <a:extLst>
                  <a:ext uri="{0D108BD9-81ED-4DB2-BD59-A6C34878D82A}">
                    <a16:rowId xmlns:a16="http://schemas.microsoft.com/office/drawing/2014/main" val="10000"/>
                  </a:ext>
                </a:extLst>
              </a:tr>
            </a:tbl>
          </a:graphicData>
        </a:graphic>
      </p:graphicFrame>
      <p:sp>
        <p:nvSpPr>
          <p:cNvPr id="11" name="Platshållare för text 5"/>
          <p:cNvSpPr>
            <a:spLocks noGrp="1"/>
          </p:cNvSpPr>
          <p:nvPr>
            <p:ph type="body" sz="quarter" idx="11" hasCustomPrompt="1"/>
          </p:nvPr>
        </p:nvSpPr>
        <p:spPr>
          <a:xfrm>
            <a:off x="243423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a:p>
            <a:pPr lvl="0"/>
            <a:endParaRPr lang="sv-SE" dirty="0"/>
          </a:p>
        </p:txBody>
      </p:sp>
      <p:sp>
        <p:nvSpPr>
          <p:cNvPr id="12" name="Platshållare för text 5"/>
          <p:cNvSpPr>
            <a:spLocks noGrp="1"/>
          </p:cNvSpPr>
          <p:nvPr>
            <p:ph type="body" sz="quarter" idx="12" hasCustomPrompt="1"/>
          </p:nvPr>
        </p:nvSpPr>
        <p:spPr>
          <a:xfrm>
            <a:off x="4568744" y="1976961"/>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
        <p:nvSpPr>
          <p:cNvPr id="13" name="Platshållare för text 5"/>
          <p:cNvSpPr>
            <a:spLocks noGrp="1"/>
          </p:cNvSpPr>
          <p:nvPr>
            <p:ph type="body" sz="quarter" idx="13" hasCustomPrompt="1"/>
          </p:nvPr>
        </p:nvSpPr>
        <p:spPr>
          <a:xfrm>
            <a:off x="670325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Tree>
    <p:extLst>
      <p:ext uri="{BB962C8B-B14F-4D97-AF65-F5344CB8AC3E}">
        <p14:creationId xmlns:p14="http://schemas.microsoft.com/office/powerpoint/2010/main" val="388773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8_Baksida">
    <p:spTree>
      <p:nvGrpSpPr>
        <p:cNvPr id="1" name=""/>
        <p:cNvGrpSpPr/>
        <p:nvPr/>
      </p:nvGrpSpPr>
      <p:grpSpPr>
        <a:xfrm>
          <a:off x="0" y="0"/>
          <a:ext cx="0" cy="0"/>
          <a:chOff x="0" y="0"/>
          <a:chExt cx="0" cy="0"/>
        </a:xfrm>
      </p:grpSpPr>
      <p:sp>
        <p:nvSpPr>
          <p:cNvPr id="2" name="Rektangel 1"/>
          <p:cNvSpPr/>
          <p:nvPr userDrawn="1"/>
        </p:nvSpPr>
        <p:spPr>
          <a:xfrm>
            <a:off x="0" y="5168652"/>
            <a:ext cx="9144000" cy="17860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 name="Rektangel 2"/>
          <p:cNvSpPr/>
          <p:nvPr userDrawn="1"/>
        </p:nvSpPr>
        <p:spPr>
          <a:xfrm>
            <a:off x="0" y="0"/>
            <a:ext cx="9144000" cy="5168652"/>
          </a:xfrm>
          <a:prstGeom prst="rect">
            <a:avLst/>
          </a:prstGeom>
          <a:solidFill>
            <a:srgbClr val="0A4C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4" name="Bildobjekt 3" descr="soderkoping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9347" y="5419462"/>
            <a:ext cx="1361344" cy="909776"/>
          </a:xfrm>
          <a:prstGeom prst="rect">
            <a:avLst/>
          </a:prstGeom>
        </p:spPr>
      </p:pic>
    </p:spTree>
    <p:extLst>
      <p:ext uri="{BB962C8B-B14F-4D97-AF65-F5344CB8AC3E}">
        <p14:creationId xmlns:p14="http://schemas.microsoft.com/office/powerpoint/2010/main" val="424707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dirty="0"/>
              <a:t>Individens behov i centrum</a:t>
            </a:r>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dirty="0"/>
              <a:t>Rubrik:</a:t>
            </a:r>
          </a:p>
          <a:p>
            <a:pPr algn="r"/>
            <a:r>
              <a:rPr lang="sv-SE" sz="1000" dirty="0"/>
              <a:t>Century </a:t>
            </a:r>
            <a:r>
              <a:rPr lang="sv-SE" sz="1000" dirty="0" err="1"/>
              <a:t>Gothic</a:t>
            </a:r>
            <a:r>
              <a:rPr lang="sv-SE" sz="1000" dirty="0"/>
              <a:t>,</a:t>
            </a:r>
            <a:br>
              <a:rPr lang="sv-SE" sz="1000" dirty="0"/>
            </a:br>
            <a:r>
              <a:rPr lang="sv-SE" sz="1000" dirty="0" err="1"/>
              <a:t>bold</a:t>
            </a:r>
            <a:r>
              <a:rPr lang="sv-SE" sz="1000" dirty="0"/>
              <a:t> 33pt</a:t>
            </a:r>
          </a:p>
        </p:txBody>
      </p:sp>
    </p:spTree>
    <p:extLst>
      <p:ext uri="{BB962C8B-B14F-4D97-AF65-F5344CB8AC3E}">
        <p14:creationId xmlns:p14="http://schemas.microsoft.com/office/powerpoint/2010/main" val="190896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descr="original_soderkoping_dekor_cmyk.eps"/>
          <p:cNvPicPr>
            <a:picLocks/>
          </p:cNvPicPr>
          <p:nvPr userDrawn="1"/>
        </p:nvPicPr>
        <p:blipFill>
          <a:blip r:embed="rId10">
            <a:extLst>
              <a:ext uri="{28A0092B-C50C-407E-A947-70E740481C1C}">
                <a14:useLocalDpi xmlns:a14="http://schemas.microsoft.com/office/drawing/2010/main" val="0"/>
              </a:ext>
            </a:extLst>
          </a:blip>
          <a:stretch>
            <a:fillRect/>
          </a:stretch>
        </p:blipFill>
        <p:spPr>
          <a:xfrm>
            <a:off x="0" y="6555160"/>
            <a:ext cx="9160709" cy="324000"/>
          </a:xfrm>
          <a:prstGeom prst="rect">
            <a:avLst/>
          </a:prstGeom>
        </p:spPr>
      </p:pic>
      <p:pic>
        <p:nvPicPr>
          <p:cNvPr id="9" name="Bildobjekt 8" descr="soderkoping_cmyk.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68344" y="5700571"/>
            <a:ext cx="1052150" cy="703144"/>
          </a:xfrm>
          <a:prstGeom prst="rect">
            <a:avLst/>
          </a:prstGeom>
        </p:spPr>
      </p:pic>
    </p:spTree>
    <p:extLst>
      <p:ext uri="{BB962C8B-B14F-4D97-AF65-F5344CB8AC3E}">
        <p14:creationId xmlns:p14="http://schemas.microsoft.com/office/powerpoint/2010/main" val="324035524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50" r:id="rId4"/>
    <p:sldLayoutId id="2147483652" r:id="rId5"/>
    <p:sldLayoutId id="2147483664" r:id="rId6"/>
    <p:sldLayoutId id="2147483655" r:id="rId7"/>
    <p:sldLayoutId id="2147483665" r:id="rId8"/>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1"/>
        </a:buClr>
        <a:buSzPct val="125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Fredrika.billborn@soderkoping.s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secure.quickchannel.com/qc/create/mainshow.asp?id=y5gka2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0" y="-51131"/>
            <a:ext cx="9144000" cy="5558047"/>
          </a:xfrm>
        </p:spPr>
      </p:pic>
      <p:sp>
        <p:nvSpPr>
          <p:cNvPr id="7" name="Rubrik 6"/>
          <p:cNvSpPr>
            <a:spLocks noGrp="1"/>
          </p:cNvSpPr>
          <p:nvPr>
            <p:ph type="title"/>
          </p:nvPr>
        </p:nvSpPr>
        <p:spPr>
          <a:xfrm>
            <a:off x="457201" y="568014"/>
            <a:ext cx="6398254" cy="4677086"/>
          </a:xfrm>
        </p:spPr>
        <p:txBody>
          <a:bodyPr/>
          <a:lstStyle/>
          <a:p>
            <a:r>
              <a:rPr lang="sv-SE" sz="4800" dirty="0">
                <a:solidFill>
                  <a:schemeClr val="tx2"/>
                </a:solidFill>
                <a:effectLst/>
              </a:rPr>
              <a:t>IBIC- Introduktion 2023</a:t>
            </a:r>
            <a:br>
              <a:rPr lang="sv-SE" sz="4800" dirty="0">
                <a:solidFill>
                  <a:schemeClr val="tx2"/>
                </a:solidFill>
                <a:effectLst/>
              </a:rPr>
            </a:br>
            <a:br>
              <a:rPr lang="sv-SE" sz="4800" dirty="0">
                <a:solidFill>
                  <a:schemeClr val="tx2"/>
                </a:solidFill>
                <a:effectLst/>
              </a:rPr>
            </a:br>
            <a:br>
              <a:rPr lang="sv-SE" sz="4800" dirty="0">
                <a:solidFill>
                  <a:schemeClr val="tx2"/>
                </a:solidFill>
                <a:effectLst/>
              </a:rPr>
            </a:br>
            <a:br>
              <a:rPr lang="sv-SE" sz="4800" dirty="0">
                <a:solidFill>
                  <a:schemeClr val="tx2"/>
                </a:solidFill>
                <a:effectLst/>
              </a:rPr>
            </a:br>
            <a:endParaRPr lang="sv-SE" sz="4800" dirty="0">
              <a:solidFill>
                <a:schemeClr val="tx2"/>
              </a:solidFill>
              <a:effectLst/>
            </a:endParaRPr>
          </a:p>
        </p:txBody>
      </p:sp>
      <p:sp>
        <p:nvSpPr>
          <p:cNvPr id="8" name="Rubrik 6"/>
          <p:cNvSpPr txBox="1">
            <a:spLocks/>
          </p:cNvSpPr>
          <p:nvPr/>
        </p:nvSpPr>
        <p:spPr>
          <a:xfrm>
            <a:off x="847121" y="1008704"/>
            <a:ext cx="3930151" cy="2646313"/>
          </a:xfrm>
          <a:prstGeom prst="rect">
            <a:avLst/>
          </a:prstGeom>
        </p:spPr>
        <p:txBody>
          <a:bodyPr vert="horz" lIns="0" tIns="0" rIns="0" bIns="0" rtlCol="0" anchor="t" anchorCtr="0">
            <a:noAutofit/>
          </a:bodyPr>
          <a:lstStyle>
            <a:lvl1pPr algn="l" defTabSz="457200" rtl="0" eaLnBrk="1" latinLnBrk="0" hangingPunct="1">
              <a:spcBef>
                <a:spcPct val="0"/>
              </a:spcBef>
              <a:buNone/>
              <a:defRPr sz="3600" b="1" kern="1200">
                <a:solidFill>
                  <a:schemeClr val="bg1"/>
                </a:solidFill>
                <a:effectLst>
                  <a:outerShdw blurRad="38100" dist="25400" dir="2700000" algn="tl" rotWithShape="0">
                    <a:srgbClr val="000000">
                      <a:alpha val="43000"/>
                    </a:srgbClr>
                  </a:outerShdw>
                </a:effectLst>
                <a:latin typeface="+mj-lt"/>
                <a:ea typeface="+mj-ea"/>
                <a:cs typeface="+mj-cs"/>
              </a:defRPr>
            </a:lvl1pPr>
          </a:lstStyle>
          <a:p>
            <a:endParaRPr lang="sv-SE" sz="4800" dirty="0"/>
          </a:p>
        </p:txBody>
      </p:sp>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057" y="4079359"/>
            <a:ext cx="2546167" cy="2103212"/>
          </a:xfrm>
          <a:prstGeom prst="rect">
            <a:avLst/>
          </a:prstGeom>
        </p:spPr>
      </p:pic>
      <p:sp>
        <p:nvSpPr>
          <p:cNvPr id="6" name="Platshållare för text 3">
            <a:extLst>
              <a:ext uri="{FF2B5EF4-FFF2-40B4-BE49-F238E27FC236}">
                <a16:creationId xmlns:a16="http://schemas.microsoft.com/office/drawing/2014/main" id="{E7E6E51E-0914-4377-96E7-8CF74AE62337}"/>
              </a:ext>
            </a:extLst>
          </p:cNvPr>
          <p:cNvSpPr txBox="1">
            <a:spLocks/>
          </p:cNvSpPr>
          <p:nvPr/>
        </p:nvSpPr>
        <p:spPr>
          <a:xfrm>
            <a:off x="457200" y="3065931"/>
            <a:ext cx="8229600" cy="3792069"/>
          </a:xfrm>
          <a:prstGeom prst="rect">
            <a:avLst/>
          </a:prstGeom>
        </p:spPr>
        <p:txBody>
          <a:bodyPr/>
          <a:lstStyle>
            <a:lvl1pPr marL="342900" indent="-342900" algn="l" defTabSz="457200" rtl="0" eaLnBrk="1" latinLnBrk="0" hangingPunct="1">
              <a:spcBef>
                <a:spcPct val="20000"/>
              </a:spcBef>
              <a:buClr>
                <a:schemeClr val="tx1"/>
              </a:buClr>
              <a:buSzPct val="125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sv-SE" dirty="0">
              <a:solidFill>
                <a:srgbClr val="002060"/>
              </a:solidFill>
            </a:endParaRPr>
          </a:p>
        </p:txBody>
      </p:sp>
    </p:spTree>
    <p:extLst>
      <p:ext uri="{BB962C8B-B14F-4D97-AF65-F5344CB8AC3E}">
        <p14:creationId xmlns:p14="http://schemas.microsoft.com/office/powerpoint/2010/main" val="11220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9FD583CE-00D9-4C63-AC31-75E91102E366}"/>
              </a:ext>
            </a:extLst>
          </p:cNvPr>
          <p:cNvSpPr>
            <a:spLocks noGrp="1"/>
          </p:cNvSpPr>
          <p:nvPr>
            <p:ph type="pic" idx="1"/>
          </p:nvPr>
        </p:nvSpPr>
        <p:spPr>
          <a:xfrm>
            <a:off x="0" y="-1"/>
            <a:ext cx="9144000" cy="851648"/>
          </a:xfrm>
        </p:spPr>
      </p:sp>
      <p:sp>
        <p:nvSpPr>
          <p:cNvPr id="3" name="Rubrik 2">
            <a:extLst>
              <a:ext uri="{FF2B5EF4-FFF2-40B4-BE49-F238E27FC236}">
                <a16:creationId xmlns:a16="http://schemas.microsoft.com/office/drawing/2014/main" id="{5FE2CEF3-2847-464F-BBC4-A32FB16BB905}"/>
              </a:ext>
            </a:extLst>
          </p:cNvPr>
          <p:cNvSpPr>
            <a:spLocks noGrp="1"/>
          </p:cNvSpPr>
          <p:nvPr>
            <p:ph type="title"/>
          </p:nvPr>
        </p:nvSpPr>
        <p:spPr>
          <a:xfrm>
            <a:off x="526504" y="851647"/>
            <a:ext cx="8229600" cy="1143000"/>
          </a:xfrm>
        </p:spPr>
        <p:txBody>
          <a:bodyPr>
            <a:noAutofit/>
          </a:bodyPr>
          <a:lstStyle/>
          <a:p>
            <a:r>
              <a:rPr lang="sv-SE" sz="2400" dirty="0"/>
              <a:t>Evidensbaserad praktik </a:t>
            </a:r>
            <a:r>
              <a:rPr lang="sv-SE" sz="2400" b="0" dirty="0"/>
              <a:t>innebär en medveten och systematisk användning av flera kunskapskällor för beslut om insatser:</a:t>
            </a:r>
            <a:endParaRPr lang="sv-SE" sz="2400" dirty="0"/>
          </a:p>
        </p:txBody>
      </p:sp>
      <p:grpSp>
        <p:nvGrpSpPr>
          <p:cNvPr id="10" name="Grupp 9">
            <a:extLst>
              <a:ext uri="{FF2B5EF4-FFF2-40B4-BE49-F238E27FC236}">
                <a16:creationId xmlns:a16="http://schemas.microsoft.com/office/drawing/2014/main" id="{D973DFB5-056F-4C86-BCE6-0C2AEC911A6E}"/>
              </a:ext>
            </a:extLst>
          </p:cNvPr>
          <p:cNvGrpSpPr/>
          <p:nvPr/>
        </p:nvGrpSpPr>
        <p:grpSpPr>
          <a:xfrm>
            <a:off x="1562641" y="2098307"/>
            <a:ext cx="5364392" cy="3745467"/>
            <a:chOff x="1907703" y="1105497"/>
            <a:chExt cx="5660252" cy="3893570"/>
          </a:xfrm>
        </p:grpSpPr>
        <p:sp>
          <p:nvSpPr>
            <p:cNvPr id="11" name="Ellips 10">
              <a:extLst>
                <a:ext uri="{FF2B5EF4-FFF2-40B4-BE49-F238E27FC236}">
                  <a16:creationId xmlns:a16="http://schemas.microsoft.com/office/drawing/2014/main" id="{0764BF57-75E6-4C58-B5D5-BA44BB5F4B00}"/>
                </a:ext>
              </a:extLst>
            </p:cNvPr>
            <p:cNvSpPr/>
            <p:nvPr/>
          </p:nvSpPr>
          <p:spPr>
            <a:xfrm>
              <a:off x="1907703" y="2924944"/>
              <a:ext cx="2995955" cy="2074123"/>
            </a:xfrm>
            <a:prstGeom prst="ellipse">
              <a:avLst/>
            </a:prstGeom>
            <a:solidFill>
              <a:srgbClr val="A6B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Personens erfarenhet och önskemål</a:t>
              </a:r>
            </a:p>
          </p:txBody>
        </p:sp>
        <p:sp>
          <p:nvSpPr>
            <p:cNvPr id="12" name="Ellips 11">
              <a:extLst>
                <a:ext uri="{FF2B5EF4-FFF2-40B4-BE49-F238E27FC236}">
                  <a16:creationId xmlns:a16="http://schemas.microsoft.com/office/drawing/2014/main" id="{C96D9BC9-0F3D-42CB-8315-AB6F7BB6023A}"/>
                </a:ext>
              </a:extLst>
            </p:cNvPr>
            <p:cNvSpPr/>
            <p:nvPr/>
          </p:nvSpPr>
          <p:spPr>
            <a:xfrm>
              <a:off x="3203848" y="1105497"/>
              <a:ext cx="2995955" cy="2074123"/>
            </a:xfrm>
            <a:prstGeom prst="ellipse">
              <a:avLst/>
            </a:prstGeom>
            <a:solidFill>
              <a:srgbClr val="D3BF9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Personens situation samt kontextuella omständigheter</a:t>
              </a:r>
            </a:p>
          </p:txBody>
        </p:sp>
        <p:sp>
          <p:nvSpPr>
            <p:cNvPr id="13" name="Ellips 12">
              <a:extLst>
                <a:ext uri="{FF2B5EF4-FFF2-40B4-BE49-F238E27FC236}">
                  <a16:creationId xmlns:a16="http://schemas.microsoft.com/office/drawing/2014/main" id="{8D468CEB-C0E5-4954-BB0C-1AC4BBA82414}"/>
                </a:ext>
              </a:extLst>
            </p:cNvPr>
            <p:cNvSpPr/>
            <p:nvPr/>
          </p:nvSpPr>
          <p:spPr>
            <a:xfrm>
              <a:off x="4572000" y="2924943"/>
              <a:ext cx="2995955" cy="2074123"/>
            </a:xfrm>
            <a:prstGeom prst="ellipse">
              <a:avLst/>
            </a:prstGeom>
            <a:solidFill>
              <a:srgbClr val="002B4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FFFFFF"/>
                  </a:solidFill>
                </a:rPr>
                <a:t>Bästa tillgängliga kunskap</a:t>
              </a:r>
            </a:p>
          </p:txBody>
        </p:sp>
        <p:sp>
          <p:nvSpPr>
            <p:cNvPr id="14" name="Ellips 13">
              <a:extLst>
                <a:ext uri="{FF2B5EF4-FFF2-40B4-BE49-F238E27FC236}">
                  <a16:creationId xmlns:a16="http://schemas.microsoft.com/office/drawing/2014/main" id="{84DCE5B9-CEFF-410E-90DD-708AB0BF2076}"/>
                </a:ext>
              </a:extLst>
            </p:cNvPr>
            <p:cNvSpPr/>
            <p:nvPr/>
          </p:nvSpPr>
          <p:spPr>
            <a:xfrm>
              <a:off x="3405680" y="2803903"/>
              <a:ext cx="2525605" cy="792088"/>
            </a:xfrm>
            <a:prstGeom prst="ellipse">
              <a:avLst/>
            </a:prstGeom>
            <a:solidFill>
              <a:srgbClr val="E98300">
                <a:alpha val="85000"/>
              </a:srgbClr>
            </a:solidFill>
            <a:ln w="285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Professionell expertis</a:t>
              </a:r>
            </a:p>
          </p:txBody>
        </p:sp>
      </p:grpSp>
      <p:sp>
        <p:nvSpPr>
          <p:cNvPr id="4" name="textruta 3">
            <a:extLst>
              <a:ext uri="{FF2B5EF4-FFF2-40B4-BE49-F238E27FC236}">
                <a16:creationId xmlns:a16="http://schemas.microsoft.com/office/drawing/2014/main" id="{7D966CDA-7189-442D-9477-4B2BF1238E00}"/>
              </a:ext>
            </a:extLst>
          </p:cNvPr>
          <p:cNvSpPr txBox="1"/>
          <p:nvPr/>
        </p:nvSpPr>
        <p:spPr>
          <a:xfrm>
            <a:off x="5847184" y="6006353"/>
            <a:ext cx="1387151" cy="184666"/>
          </a:xfrm>
          <a:prstGeom prst="rect">
            <a:avLst/>
          </a:prstGeom>
          <a:noFill/>
        </p:spPr>
        <p:txBody>
          <a:bodyPr wrap="square" rtlCol="0">
            <a:spAutoFit/>
          </a:bodyPr>
          <a:lstStyle/>
          <a:p>
            <a:r>
              <a:rPr lang="sv-SE" sz="600" dirty="0"/>
              <a:t>Hämtad från Socialstyrelsen</a:t>
            </a:r>
          </a:p>
        </p:txBody>
      </p:sp>
    </p:spTree>
    <p:extLst>
      <p:ext uri="{BB962C8B-B14F-4D97-AF65-F5344CB8AC3E}">
        <p14:creationId xmlns:p14="http://schemas.microsoft.com/office/powerpoint/2010/main" val="247368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9FD583CE-00D9-4C63-AC31-75E91102E366}"/>
              </a:ext>
            </a:extLst>
          </p:cNvPr>
          <p:cNvSpPr>
            <a:spLocks noGrp="1"/>
          </p:cNvSpPr>
          <p:nvPr>
            <p:ph type="pic" idx="1"/>
          </p:nvPr>
        </p:nvSpPr>
        <p:spPr>
          <a:xfrm>
            <a:off x="0" y="-1"/>
            <a:ext cx="9144000" cy="851648"/>
          </a:xfrm>
        </p:spPr>
      </p:sp>
      <p:sp>
        <p:nvSpPr>
          <p:cNvPr id="3" name="Rubrik 2">
            <a:extLst>
              <a:ext uri="{FF2B5EF4-FFF2-40B4-BE49-F238E27FC236}">
                <a16:creationId xmlns:a16="http://schemas.microsoft.com/office/drawing/2014/main" id="{5FE2CEF3-2847-464F-BBC4-A32FB16BB905}"/>
              </a:ext>
            </a:extLst>
          </p:cNvPr>
          <p:cNvSpPr>
            <a:spLocks noGrp="1"/>
          </p:cNvSpPr>
          <p:nvPr>
            <p:ph type="title"/>
          </p:nvPr>
        </p:nvSpPr>
        <p:spPr>
          <a:xfrm>
            <a:off x="526504" y="851647"/>
            <a:ext cx="8229600" cy="1143000"/>
          </a:xfrm>
        </p:spPr>
        <p:txBody>
          <a:bodyPr/>
          <a:lstStyle/>
          <a:p>
            <a:r>
              <a:rPr lang="sv-SE" dirty="0"/>
              <a:t>Verksamhetsutveckling</a:t>
            </a:r>
          </a:p>
        </p:txBody>
      </p:sp>
      <p:sp>
        <p:nvSpPr>
          <p:cNvPr id="4" name="Platshållare för text 3">
            <a:extLst>
              <a:ext uri="{FF2B5EF4-FFF2-40B4-BE49-F238E27FC236}">
                <a16:creationId xmlns:a16="http://schemas.microsoft.com/office/drawing/2014/main" id="{62FED527-BEB9-4B8D-B667-BF2146BCD0DD}"/>
              </a:ext>
            </a:extLst>
          </p:cNvPr>
          <p:cNvSpPr>
            <a:spLocks noGrp="1"/>
          </p:cNvSpPr>
          <p:nvPr>
            <p:ph type="body" sz="quarter" idx="10"/>
          </p:nvPr>
        </p:nvSpPr>
        <p:spPr>
          <a:xfrm>
            <a:off x="518746" y="1994647"/>
            <a:ext cx="8229600" cy="3588469"/>
          </a:xfrm>
        </p:spPr>
        <p:txBody>
          <a:bodyPr/>
          <a:lstStyle/>
          <a:p>
            <a:r>
              <a:rPr lang="sv-SE" dirty="0"/>
              <a:t>Systematisera arbetet genom dokumentation - i beslut, i genomförandeplaner och i uppföljningar.</a:t>
            </a:r>
            <a:endParaRPr lang="sv-SE" i="1" dirty="0"/>
          </a:p>
          <a:p>
            <a:r>
              <a:rPr lang="sv-SE" dirty="0"/>
              <a:t>Det systematiska förbättringsarbetet ger struktur åt verksamhetsutveckling och skapar tydlighet kring hur vi ska arbeta mot uppsatta mål och säkerställa kvaliteten.</a:t>
            </a:r>
          </a:p>
          <a:p>
            <a:endParaRPr lang="sv-SE" dirty="0"/>
          </a:p>
        </p:txBody>
      </p:sp>
    </p:spTree>
    <p:extLst>
      <p:ext uri="{BB962C8B-B14F-4D97-AF65-F5344CB8AC3E}">
        <p14:creationId xmlns:p14="http://schemas.microsoft.com/office/powerpoint/2010/main" val="298992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9FD583CE-00D9-4C63-AC31-75E91102E366}"/>
              </a:ext>
            </a:extLst>
          </p:cNvPr>
          <p:cNvSpPr>
            <a:spLocks noGrp="1"/>
          </p:cNvSpPr>
          <p:nvPr>
            <p:ph type="pic" idx="1"/>
          </p:nvPr>
        </p:nvSpPr>
        <p:spPr>
          <a:xfrm>
            <a:off x="0" y="-1"/>
            <a:ext cx="9144000" cy="851648"/>
          </a:xfrm>
        </p:spPr>
      </p:sp>
      <p:sp>
        <p:nvSpPr>
          <p:cNvPr id="3" name="Rubrik 2">
            <a:extLst>
              <a:ext uri="{FF2B5EF4-FFF2-40B4-BE49-F238E27FC236}">
                <a16:creationId xmlns:a16="http://schemas.microsoft.com/office/drawing/2014/main" id="{5FE2CEF3-2847-464F-BBC4-A32FB16BB905}"/>
              </a:ext>
            </a:extLst>
          </p:cNvPr>
          <p:cNvSpPr>
            <a:spLocks noGrp="1"/>
          </p:cNvSpPr>
          <p:nvPr>
            <p:ph type="title"/>
          </p:nvPr>
        </p:nvSpPr>
        <p:spPr>
          <a:xfrm>
            <a:off x="526504" y="851647"/>
            <a:ext cx="8229600" cy="1143000"/>
          </a:xfrm>
        </p:spPr>
        <p:txBody>
          <a:bodyPr>
            <a:normAutofit fontScale="90000"/>
          </a:bodyPr>
          <a:lstStyle/>
          <a:p>
            <a:r>
              <a:rPr lang="sv-SE" dirty="0"/>
              <a:t>IBIC bidrar med…</a:t>
            </a:r>
            <a:br>
              <a:rPr lang="sv-SE" dirty="0"/>
            </a:br>
            <a:r>
              <a:rPr lang="sv-SE" dirty="0"/>
              <a:t>för individen</a:t>
            </a:r>
          </a:p>
        </p:txBody>
      </p:sp>
      <p:sp>
        <p:nvSpPr>
          <p:cNvPr id="4" name="Platshållare för text 3">
            <a:extLst>
              <a:ext uri="{FF2B5EF4-FFF2-40B4-BE49-F238E27FC236}">
                <a16:creationId xmlns:a16="http://schemas.microsoft.com/office/drawing/2014/main" id="{62FED527-BEB9-4B8D-B667-BF2146BCD0DD}"/>
              </a:ext>
            </a:extLst>
          </p:cNvPr>
          <p:cNvSpPr>
            <a:spLocks noGrp="1"/>
          </p:cNvSpPr>
          <p:nvPr>
            <p:ph type="body" sz="quarter" idx="10"/>
          </p:nvPr>
        </p:nvSpPr>
        <p:spPr>
          <a:xfrm>
            <a:off x="518746" y="1994647"/>
            <a:ext cx="8229600" cy="3588469"/>
          </a:xfrm>
        </p:spPr>
        <p:txBody>
          <a:bodyPr/>
          <a:lstStyle/>
          <a:p>
            <a:pPr marL="457200" indent="-457200"/>
            <a:r>
              <a:rPr lang="sv-SE" dirty="0">
                <a:cs typeface="Arial" pitchFamily="34" charset="0"/>
              </a:rPr>
              <a:t>Få stöd och hjälp utifrån sina behov</a:t>
            </a:r>
          </a:p>
          <a:p>
            <a:pPr marL="457200" indent="-457200"/>
            <a:r>
              <a:rPr lang="sv-SE" dirty="0">
                <a:cs typeface="Arial" pitchFamily="34" charset="0"/>
              </a:rPr>
              <a:t>Tydlighet</a:t>
            </a:r>
          </a:p>
          <a:p>
            <a:pPr marL="457200" indent="-457200"/>
            <a:r>
              <a:rPr lang="sv-SE" dirty="0">
                <a:cs typeface="Arial" pitchFamily="34" charset="0"/>
              </a:rPr>
              <a:t>Likvärdig handläggning och dokumentation</a:t>
            </a:r>
          </a:p>
          <a:p>
            <a:pPr marL="457200" indent="-457200"/>
            <a:r>
              <a:rPr lang="sv-SE" dirty="0">
                <a:cs typeface="Arial" pitchFamily="34" charset="0"/>
              </a:rPr>
              <a:t>Ökad rättssäkerhet, insyn och delaktighet</a:t>
            </a:r>
          </a:p>
          <a:p>
            <a:pPr marL="457200" indent="-457200"/>
            <a:r>
              <a:rPr lang="sv-SE" dirty="0">
                <a:cs typeface="Arial" pitchFamily="34" charset="0"/>
              </a:rPr>
              <a:t>Följa och värdera resultat  </a:t>
            </a:r>
          </a:p>
          <a:p>
            <a:pPr marL="0" indent="0">
              <a:buNone/>
            </a:pPr>
            <a:endParaRPr lang="sv-SE" dirty="0"/>
          </a:p>
        </p:txBody>
      </p:sp>
    </p:spTree>
    <p:extLst>
      <p:ext uri="{BB962C8B-B14F-4D97-AF65-F5344CB8AC3E}">
        <p14:creationId xmlns:p14="http://schemas.microsoft.com/office/powerpoint/2010/main" val="279088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9FD583CE-00D9-4C63-AC31-75E91102E366}"/>
              </a:ext>
            </a:extLst>
          </p:cNvPr>
          <p:cNvSpPr>
            <a:spLocks noGrp="1"/>
          </p:cNvSpPr>
          <p:nvPr>
            <p:ph type="pic" idx="1"/>
          </p:nvPr>
        </p:nvSpPr>
        <p:spPr>
          <a:xfrm>
            <a:off x="0" y="-1"/>
            <a:ext cx="9144000" cy="851648"/>
          </a:xfrm>
        </p:spPr>
      </p:sp>
      <p:sp>
        <p:nvSpPr>
          <p:cNvPr id="3" name="Rubrik 2">
            <a:extLst>
              <a:ext uri="{FF2B5EF4-FFF2-40B4-BE49-F238E27FC236}">
                <a16:creationId xmlns:a16="http://schemas.microsoft.com/office/drawing/2014/main" id="{5FE2CEF3-2847-464F-BBC4-A32FB16BB905}"/>
              </a:ext>
            </a:extLst>
          </p:cNvPr>
          <p:cNvSpPr>
            <a:spLocks noGrp="1"/>
          </p:cNvSpPr>
          <p:nvPr>
            <p:ph type="title"/>
          </p:nvPr>
        </p:nvSpPr>
        <p:spPr>
          <a:xfrm>
            <a:off x="526504" y="851647"/>
            <a:ext cx="8229600" cy="1143000"/>
          </a:xfrm>
        </p:spPr>
        <p:txBody>
          <a:bodyPr>
            <a:normAutofit fontScale="90000"/>
          </a:bodyPr>
          <a:lstStyle/>
          <a:p>
            <a:r>
              <a:rPr lang="sv-SE" dirty="0"/>
              <a:t>Bidrar till…</a:t>
            </a:r>
            <a:br>
              <a:rPr lang="sv-SE" dirty="0"/>
            </a:br>
            <a:r>
              <a:rPr lang="sv-SE" dirty="0"/>
              <a:t>för utförare</a:t>
            </a:r>
          </a:p>
        </p:txBody>
      </p:sp>
      <p:sp>
        <p:nvSpPr>
          <p:cNvPr id="4" name="Platshållare för text 3">
            <a:extLst>
              <a:ext uri="{FF2B5EF4-FFF2-40B4-BE49-F238E27FC236}">
                <a16:creationId xmlns:a16="http://schemas.microsoft.com/office/drawing/2014/main" id="{62FED527-BEB9-4B8D-B667-BF2146BCD0DD}"/>
              </a:ext>
            </a:extLst>
          </p:cNvPr>
          <p:cNvSpPr>
            <a:spLocks noGrp="1"/>
          </p:cNvSpPr>
          <p:nvPr>
            <p:ph type="body" sz="quarter" idx="10"/>
          </p:nvPr>
        </p:nvSpPr>
        <p:spPr>
          <a:xfrm>
            <a:off x="518746" y="1994647"/>
            <a:ext cx="8229600" cy="3588469"/>
          </a:xfrm>
        </p:spPr>
        <p:txBody>
          <a:bodyPr/>
          <a:lstStyle/>
          <a:p>
            <a:pPr marL="285750" indent="-285750"/>
            <a:r>
              <a:rPr lang="sv-SE" dirty="0"/>
              <a:t>Tydligare uppdrag skickas från myndighetssidan</a:t>
            </a:r>
          </a:p>
          <a:p>
            <a:pPr marL="285750" indent="-285750"/>
            <a:r>
              <a:rPr lang="sv-SE" dirty="0"/>
              <a:t>IBIC är ett stöd för personalen att arbete ännu mer behovsinriktat med planering och genomförande av de beviljade insatserna</a:t>
            </a:r>
          </a:p>
          <a:p>
            <a:pPr marL="285750" indent="-285750"/>
            <a:r>
              <a:rPr lang="sv-SE" dirty="0"/>
              <a:t>Stöd i att jobba systematiskt i uppföljningsskedet, att se effekterna av de insatser som beviljats</a:t>
            </a:r>
          </a:p>
          <a:p>
            <a:endParaRPr lang="sv-SE" dirty="0"/>
          </a:p>
        </p:txBody>
      </p:sp>
    </p:spTree>
    <p:extLst>
      <p:ext uri="{BB962C8B-B14F-4D97-AF65-F5344CB8AC3E}">
        <p14:creationId xmlns:p14="http://schemas.microsoft.com/office/powerpoint/2010/main" val="936580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9FD583CE-00D9-4C63-AC31-75E91102E366}"/>
              </a:ext>
            </a:extLst>
          </p:cNvPr>
          <p:cNvSpPr>
            <a:spLocks noGrp="1"/>
          </p:cNvSpPr>
          <p:nvPr>
            <p:ph type="pic" idx="1"/>
          </p:nvPr>
        </p:nvSpPr>
        <p:spPr>
          <a:xfrm>
            <a:off x="0" y="-1"/>
            <a:ext cx="9144000" cy="851648"/>
          </a:xfrm>
        </p:spPr>
      </p:sp>
      <p:sp>
        <p:nvSpPr>
          <p:cNvPr id="3" name="Rubrik 2">
            <a:extLst>
              <a:ext uri="{FF2B5EF4-FFF2-40B4-BE49-F238E27FC236}">
                <a16:creationId xmlns:a16="http://schemas.microsoft.com/office/drawing/2014/main" id="{5FE2CEF3-2847-464F-BBC4-A32FB16BB905}"/>
              </a:ext>
            </a:extLst>
          </p:cNvPr>
          <p:cNvSpPr>
            <a:spLocks noGrp="1"/>
          </p:cNvSpPr>
          <p:nvPr>
            <p:ph type="title"/>
          </p:nvPr>
        </p:nvSpPr>
        <p:spPr>
          <a:xfrm>
            <a:off x="526504" y="851646"/>
            <a:ext cx="8229600" cy="1400665"/>
          </a:xfrm>
        </p:spPr>
        <p:txBody>
          <a:bodyPr>
            <a:normAutofit fontScale="90000"/>
          </a:bodyPr>
          <a:lstStyle/>
          <a:p>
            <a:r>
              <a:rPr lang="sv-SE" kern="0" dirty="0"/>
              <a:t>och bidrar till…</a:t>
            </a:r>
            <a:br>
              <a:rPr lang="sv-SE" sz="2400" kern="0" dirty="0"/>
            </a:br>
            <a:r>
              <a:rPr lang="sv-SE" dirty="0">
                <a:cs typeface="Arial" pitchFamily="34" charset="0"/>
              </a:rPr>
              <a:t>för verksamhetsansvariga och beslutsfattare</a:t>
            </a:r>
            <a:endParaRPr lang="sv-SE" dirty="0"/>
          </a:p>
        </p:txBody>
      </p:sp>
      <p:sp>
        <p:nvSpPr>
          <p:cNvPr id="4" name="Platshållare för text 3">
            <a:extLst>
              <a:ext uri="{FF2B5EF4-FFF2-40B4-BE49-F238E27FC236}">
                <a16:creationId xmlns:a16="http://schemas.microsoft.com/office/drawing/2014/main" id="{62FED527-BEB9-4B8D-B667-BF2146BCD0DD}"/>
              </a:ext>
            </a:extLst>
          </p:cNvPr>
          <p:cNvSpPr>
            <a:spLocks noGrp="1"/>
          </p:cNvSpPr>
          <p:nvPr>
            <p:ph type="body" sz="quarter" idx="10"/>
          </p:nvPr>
        </p:nvSpPr>
        <p:spPr>
          <a:xfrm>
            <a:off x="526504" y="2495160"/>
            <a:ext cx="8229600" cy="3588469"/>
          </a:xfrm>
        </p:spPr>
        <p:txBody>
          <a:bodyPr/>
          <a:lstStyle/>
          <a:p>
            <a:pPr marL="457200" indent="-457200"/>
            <a:endParaRPr lang="sv-SE" sz="1100" dirty="0">
              <a:cs typeface="Arial" pitchFamily="34" charset="0"/>
            </a:endParaRPr>
          </a:p>
          <a:p>
            <a:pPr marL="457200" indent="-457200"/>
            <a:r>
              <a:rPr lang="sv-SE" dirty="0">
                <a:cs typeface="Arial" pitchFamily="34" charset="0"/>
              </a:rPr>
              <a:t>Användning av nationellt fackspråk</a:t>
            </a:r>
          </a:p>
          <a:p>
            <a:pPr marL="457200" indent="-457200"/>
            <a:r>
              <a:rPr lang="sv-SE" dirty="0">
                <a:cs typeface="Arial" pitchFamily="34" charset="0"/>
              </a:rPr>
              <a:t>Samverkan</a:t>
            </a:r>
            <a:endParaRPr lang="sv-SE" sz="3200" dirty="0"/>
          </a:p>
          <a:p>
            <a:pPr marL="457200" indent="-457200"/>
            <a:r>
              <a:rPr lang="sv-SE" dirty="0">
                <a:cs typeface="Arial" pitchFamily="34" charset="0"/>
              </a:rPr>
              <a:t>Utvecklad dokumentation</a:t>
            </a:r>
          </a:p>
          <a:p>
            <a:pPr marL="457200" indent="-457200"/>
            <a:r>
              <a:rPr lang="sv-SE" dirty="0">
                <a:cs typeface="Arial" pitchFamily="34" charset="0"/>
              </a:rPr>
              <a:t>Beslutsunderlag på lokal och nationell nivå</a:t>
            </a:r>
          </a:p>
          <a:p>
            <a:pPr marL="457200" indent="-457200"/>
            <a:r>
              <a:rPr lang="sv-SE" dirty="0">
                <a:cs typeface="Arial" pitchFamily="34" charset="0"/>
              </a:rPr>
              <a:t>Verksamhetsutveckling</a:t>
            </a:r>
          </a:p>
          <a:p>
            <a:pPr marL="0" indent="0">
              <a:buNone/>
            </a:pPr>
            <a:endParaRPr lang="sv-SE" dirty="0"/>
          </a:p>
        </p:txBody>
      </p:sp>
    </p:spTree>
    <p:extLst>
      <p:ext uri="{BB962C8B-B14F-4D97-AF65-F5344CB8AC3E}">
        <p14:creationId xmlns:p14="http://schemas.microsoft.com/office/powerpoint/2010/main" val="265169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Tidsplan</a:t>
            </a:r>
          </a:p>
        </p:txBody>
      </p:sp>
      <p:pic>
        <p:nvPicPr>
          <p:cNvPr id="5" name="Bildobjekt 4">
            <a:extLst>
              <a:ext uri="{FF2B5EF4-FFF2-40B4-BE49-F238E27FC236}">
                <a16:creationId xmlns:a16="http://schemas.microsoft.com/office/drawing/2014/main" id="{F79D07B5-6131-463A-A1AE-CEF3F72F8A28}"/>
              </a:ext>
            </a:extLst>
          </p:cNvPr>
          <p:cNvPicPr>
            <a:picLocks noChangeAspect="1"/>
          </p:cNvPicPr>
          <p:nvPr/>
        </p:nvPicPr>
        <p:blipFill>
          <a:blip r:embed="rId3"/>
          <a:stretch>
            <a:fillRect/>
          </a:stretch>
        </p:blipFill>
        <p:spPr>
          <a:xfrm>
            <a:off x="-19734" y="1910774"/>
            <a:ext cx="9144000" cy="2803129"/>
          </a:xfrm>
          <a:prstGeom prst="rect">
            <a:avLst/>
          </a:prstGeom>
        </p:spPr>
      </p:pic>
    </p:spTree>
    <p:extLst>
      <p:ext uri="{BB962C8B-B14F-4D97-AF65-F5344CB8AC3E}">
        <p14:creationId xmlns:p14="http://schemas.microsoft.com/office/powerpoint/2010/main" val="83961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Nästa steg</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a:bodyPr>
          <a:lstStyle/>
          <a:p>
            <a:pPr marL="0" indent="0">
              <a:buNone/>
            </a:pPr>
            <a:r>
              <a:rPr lang="sv-SE" dirty="0"/>
              <a:t>Alla ska genomgå Socialstyrelsens webbutbildning gällande IBIC (ca 1 timme 20 minuter). </a:t>
            </a:r>
          </a:p>
          <a:p>
            <a:pPr marL="0" indent="0">
              <a:buNone/>
            </a:pPr>
            <a:endParaRPr lang="sv-SE" dirty="0"/>
          </a:p>
          <a:p>
            <a:pPr marL="0" indent="0">
              <a:buNone/>
            </a:pPr>
            <a:r>
              <a:rPr lang="sv-SE" dirty="0"/>
              <a:t>Efter webbutbildning ska riskanalys att genomföras på ex APT. </a:t>
            </a:r>
          </a:p>
        </p:txBody>
      </p:sp>
    </p:spTree>
    <p:extLst>
      <p:ext uri="{BB962C8B-B14F-4D97-AF65-F5344CB8AC3E}">
        <p14:creationId xmlns:p14="http://schemas.microsoft.com/office/powerpoint/2010/main" val="360684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712879" y="6427177"/>
            <a:ext cx="3710354" cy="430887"/>
          </a:xfrm>
          <a:prstGeom prst="rect">
            <a:avLst/>
          </a:prstGeom>
          <a:noFill/>
        </p:spPr>
        <p:txBody>
          <a:bodyPr wrap="square" rtlCol="0">
            <a:spAutoFit/>
          </a:bodyPr>
          <a:lstStyle/>
          <a:p>
            <a:pPr algn="ctr"/>
            <a:r>
              <a:rPr lang="sv-SE" sz="1050" dirty="0"/>
              <a:t>Söderköpings kommun</a:t>
            </a:r>
          </a:p>
          <a:p>
            <a:pPr algn="ctr"/>
            <a:r>
              <a:rPr lang="sv-SE" sz="1050" dirty="0"/>
              <a:t>614</a:t>
            </a:r>
            <a:r>
              <a:rPr lang="sv-SE" sz="1050" baseline="0" dirty="0"/>
              <a:t> 80 Söderköping</a:t>
            </a:r>
            <a:endParaRPr lang="sv-SE" sz="1050" dirty="0"/>
          </a:p>
        </p:txBody>
      </p:sp>
      <p:sp>
        <p:nvSpPr>
          <p:cNvPr id="3" name="textruta 2">
            <a:extLst>
              <a:ext uri="{FF2B5EF4-FFF2-40B4-BE49-F238E27FC236}">
                <a16:creationId xmlns:a16="http://schemas.microsoft.com/office/drawing/2014/main" id="{BFDDBF3C-07FF-4748-87CD-7496F0E92EF7}"/>
              </a:ext>
            </a:extLst>
          </p:cNvPr>
          <p:cNvSpPr txBox="1"/>
          <p:nvPr/>
        </p:nvSpPr>
        <p:spPr>
          <a:xfrm>
            <a:off x="457200" y="444843"/>
            <a:ext cx="7389341" cy="2554545"/>
          </a:xfrm>
          <a:prstGeom prst="rect">
            <a:avLst/>
          </a:prstGeom>
          <a:noFill/>
        </p:spPr>
        <p:txBody>
          <a:bodyPr wrap="square" rtlCol="0">
            <a:spAutoFit/>
          </a:bodyPr>
          <a:lstStyle/>
          <a:p>
            <a:r>
              <a:rPr lang="sv-SE" sz="3200" dirty="0">
                <a:solidFill>
                  <a:schemeClr val="bg1"/>
                </a:solidFill>
              </a:rPr>
              <a:t>Kontaktuppgifter:</a:t>
            </a:r>
          </a:p>
          <a:p>
            <a:endParaRPr lang="sv-SE" sz="3200" dirty="0">
              <a:solidFill>
                <a:schemeClr val="bg1"/>
              </a:solidFill>
            </a:endParaRPr>
          </a:p>
          <a:p>
            <a:r>
              <a:rPr lang="sv-SE" sz="3200" dirty="0">
                <a:solidFill>
                  <a:schemeClr val="bg1"/>
                </a:solidFill>
              </a:rPr>
              <a:t>Fredrika Billborn, sakkunnig</a:t>
            </a:r>
          </a:p>
          <a:p>
            <a:r>
              <a:rPr lang="sv-SE" sz="3200" dirty="0">
                <a:solidFill>
                  <a:schemeClr val="bg1"/>
                </a:solidFill>
                <a:hlinkClick r:id="rId3"/>
              </a:rPr>
              <a:t>Fredrika.billborn@soderkoping.se</a:t>
            </a:r>
            <a:endParaRPr lang="sv-SE" sz="3200" dirty="0">
              <a:solidFill>
                <a:schemeClr val="bg1"/>
              </a:solidFill>
            </a:endParaRPr>
          </a:p>
          <a:p>
            <a:r>
              <a:rPr lang="sv-SE" sz="3200" dirty="0">
                <a:solidFill>
                  <a:schemeClr val="bg1"/>
                </a:solidFill>
              </a:rPr>
              <a:t>0121-23265</a:t>
            </a:r>
          </a:p>
        </p:txBody>
      </p:sp>
    </p:spTree>
    <p:extLst>
      <p:ext uri="{BB962C8B-B14F-4D97-AF65-F5344CB8AC3E}">
        <p14:creationId xmlns:p14="http://schemas.microsoft.com/office/powerpoint/2010/main" val="95203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AE6DCC46-E6D6-4CCF-89E7-27681D02C81B}"/>
              </a:ext>
            </a:extLst>
          </p:cNvPr>
          <p:cNvSpPr>
            <a:spLocks noGrp="1"/>
          </p:cNvSpPr>
          <p:nvPr>
            <p:ph type="pic" idx="1"/>
          </p:nvPr>
        </p:nvSpPr>
        <p:spPr>
          <a:xfrm>
            <a:off x="0" y="-1"/>
            <a:ext cx="9144000" cy="852617"/>
          </a:xfrm>
        </p:spPr>
      </p:sp>
      <p:sp>
        <p:nvSpPr>
          <p:cNvPr id="4" name="Platshållare för text 3">
            <a:extLst>
              <a:ext uri="{FF2B5EF4-FFF2-40B4-BE49-F238E27FC236}">
                <a16:creationId xmlns:a16="http://schemas.microsoft.com/office/drawing/2014/main" id="{AECC260E-E9C2-491D-8A24-A84F5C90CA50}"/>
              </a:ext>
            </a:extLst>
          </p:cNvPr>
          <p:cNvSpPr>
            <a:spLocks noGrp="1"/>
          </p:cNvSpPr>
          <p:nvPr>
            <p:ph type="body" sz="quarter" idx="10"/>
          </p:nvPr>
        </p:nvSpPr>
        <p:spPr>
          <a:xfrm>
            <a:off x="518746" y="1260389"/>
            <a:ext cx="8229600" cy="5038811"/>
          </a:xfrm>
        </p:spPr>
        <p:txBody>
          <a:bodyPr>
            <a:normAutofit lnSpcReduction="10000"/>
          </a:bodyPr>
          <a:lstStyle/>
          <a:p>
            <a:pPr marL="0" indent="0">
              <a:lnSpc>
                <a:spcPct val="110000"/>
              </a:lnSpc>
              <a:buNone/>
            </a:pPr>
            <a:r>
              <a:rPr lang="sv-SE" dirty="0"/>
              <a:t>Den här PowerPoint-presentationen innehåller </a:t>
            </a:r>
            <a:r>
              <a:rPr lang="sv-SE" dirty="0" err="1"/>
              <a:t>talmanus</a:t>
            </a:r>
            <a:r>
              <a:rPr lang="sv-SE" dirty="0"/>
              <a:t> som stöd för </a:t>
            </a:r>
            <a:br>
              <a:rPr lang="sv-SE" dirty="0"/>
            </a:br>
            <a:r>
              <a:rPr lang="sv-SE" dirty="0"/>
              <a:t>att kunna hålla en dragning själv. </a:t>
            </a:r>
            <a:br>
              <a:rPr lang="sv-SE" dirty="0"/>
            </a:br>
            <a:br>
              <a:rPr lang="sv-SE" sz="1200" dirty="0"/>
            </a:br>
            <a:r>
              <a:rPr lang="sv-SE" dirty="0"/>
              <a:t>Presentationen finns även inspelad med Fredrika Billborn, sakkunnig, som föredragshållare. </a:t>
            </a:r>
          </a:p>
          <a:p>
            <a:pPr marL="0" indent="0">
              <a:lnSpc>
                <a:spcPct val="110000"/>
              </a:lnSpc>
              <a:buNone/>
            </a:pPr>
            <a:endParaRPr lang="sv-SE" dirty="0"/>
          </a:p>
          <a:p>
            <a:pPr marL="0" indent="0">
              <a:lnSpc>
                <a:spcPct val="110000"/>
              </a:lnSpc>
              <a:buNone/>
            </a:pPr>
            <a:r>
              <a:rPr lang="sv-SE" dirty="0"/>
              <a:t>	</a:t>
            </a:r>
            <a:r>
              <a:rPr lang="sv-SE" dirty="0">
                <a:hlinkClick r:id="rId2"/>
              </a:rPr>
              <a:t>Länk till den inspelade versionen</a:t>
            </a:r>
            <a:br>
              <a:rPr lang="sv-SE" dirty="0"/>
            </a:br>
            <a:br>
              <a:rPr lang="sv-SE" dirty="0"/>
            </a:br>
            <a:br>
              <a:rPr lang="sv-SE" sz="1200" i="1" dirty="0"/>
            </a:br>
            <a:r>
              <a:rPr lang="sv-SE" sz="2400" i="1" dirty="0"/>
              <a:t>Presentationen och inspelningen är framtagna i januari 2023.</a:t>
            </a:r>
          </a:p>
        </p:txBody>
      </p:sp>
      <p:grpSp>
        <p:nvGrpSpPr>
          <p:cNvPr id="5" name="Grupp 4">
            <a:extLst>
              <a:ext uri="{FF2B5EF4-FFF2-40B4-BE49-F238E27FC236}">
                <a16:creationId xmlns:a16="http://schemas.microsoft.com/office/drawing/2014/main" id="{3A3861ED-EA5D-4DCC-83AA-5114278301F8}"/>
              </a:ext>
            </a:extLst>
          </p:cNvPr>
          <p:cNvGrpSpPr/>
          <p:nvPr/>
        </p:nvGrpSpPr>
        <p:grpSpPr>
          <a:xfrm>
            <a:off x="518746" y="4262502"/>
            <a:ext cx="374251" cy="374251"/>
            <a:chOff x="695325" y="4594192"/>
            <a:chExt cx="1845426" cy="1845426"/>
          </a:xfrm>
        </p:grpSpPr>
        <p:sp>
          <p:nvSpPr>
            <p:cNvPr id="6" name="Ellips 5">
              <a:extLst>
                <a:ext uri="{FF2B5EF4-FFF2-40B4-BE49-F238E27FC236}">
                  <a16:creationId xmlns:a16="http://schemas.microsoft.com/office/drawing/2014/main" id="{0938FB9A-EAD8-491F-AEA0-AEEDB19E917C}"/>
                </a:ext>
              </a:extLst>
            </p:cNvPr>
            <p:cNvSpPr/>
            <p:nvPr/>
          </p:nvSpPr>
          <p:spPr>
            <a:xfrm>
              <a:off x="695325" y="4594192"/>
              <a:ext cx="1845426" cy="1845426"/>
            </a:xfrm>
            <a:prstGeom prst="ellipse">
              <a:avLst/>
            </a:prstGeom>
            <a:solidFill>
              <a:srgbClr val="79C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Högerpil 6">
              <a:extLst>
                <a:ext uri="{FF2B5EF4-FFF2-40B4-BE49-F238E27FC236}">
                  <a16:creationId xmlns:a16="http://schemas.microsoft.com/office/drawing/2014/main" id="{E22A5E7D-C319-4911-9DCC-58EE78E9A72A}"/>
                </a:ext>
              </a:extLst>
            </p:cNvPr>
            <p:cNvSpPr/>
            <p:nvPr/>
          </p:nvSpPr>
          <p:spPr>
            <a:xfrm>
              <a:off x="1069576" y="5146988"/>
              <a:ext cx="1123340" cy="73983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79049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IBIC, Individens behov i centrum</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lstStyle/>
          <a:p>
            <a:pPr marL="0" indent="0">
              <a:buNone/>
            </a:pPr>
            <a:r>
              <a:rPr lang="sv-SE" dirty="0"/>
              <a:t>Stöd för att beskriva och dokumentera individens behov, resurser, mål och resultat.</a:t>
            </a:r>
          </a:p>
          <a:p>
            <a:pPr marL="0" indent="0">
              <a:buNone/>
            </a:pPr>
            <a:endParaRPr lang="sv-SE" dirty="0"/>
          </a:p>
        </p:txBody>
      </p:sp>
    </p:spTree>
    <p:extLst>
      <p:ext uri="{BB962C8B-B14F-4D97-AF65-F5344CB8AC3E}">
        <p14:creationId xmlns:p14="http://schemas.microsoft.com/office/powerpoint/2010/main" val="203467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r>
              <a:rPr lang="sv-SE" dirty="0"/>
              <a:t>Varför och syfte</a:t>
            </a:r>
          </a:p>
        </p:txBody>
      </p:sp>
      <p:sp>
        <p:nvSpPr>
          <p:cNvPr id="4" name="Platshållare för text 3">
            <a:extLst>
              <a:ext uri="{FF2B5EF4-FFF2-40B4-BE49-F238E27FC236}">
                <a16:creationId xmlns:a16="http://schemas.microsoft.com/office/drawing/2014/main" id="{62DB6894-708C-4984-AF6D-0CD6AE6B232F}"/>
              </a:ext>
            </a:extLst>
          </p:cNvPr>
          <p:cNvSpPr>
            <a:spLocks noGrp="1"/>
          </p:cNvSpPr>
          <p:nvPr>
            <p:ph type="body" sz="quarter" idx="10"/>
          </p:nvPr>
        </p:nvSpPr>
        <p:spPr>
          <a:xfrm>
            <a:off x="518746" y="1791047"/>
            <a:ext cx="8229600" cy="3792069"/>
          </a:xfrm>
        </p:spPr>
        <p:txBody>
          <a:bodyPr>
            <a:normAutofit fontScale="92500" lnSpcReduction="10000"/>
          </a:bodyPr>
          <a:lstStyle/>
          <a:p>
            <a:r>
              <a:rPr lang="sv-SE" dirty="0"/>
              <a:t>Utgå från den enskildes behov</a:t>
            </a:r>
          </a:p>
          <a:p>
            <a:r>
              <a:rPr lang="sv-SE" dirty="0"/>
              <a:t>Likvärdig dokumentation</a:t>
            </a:r>
          </a:p>
          <a:p>
            <a:r>
              <a:rPr lang="sv-SE" dirty="0"/>
              <a:t>Öka delaktigheten för de enskilda</a:t>
            </a:r>
          </a:p>
          <a:p>
            <a:r>
              <a:rPr lang="sv-SE" dirty="0"/>
              <a:t>Gemensamt arbetssätt- ökad samverkan</a:t>
            </a:r>
          </a:p>
          <a:p>
            <a:r>
              <a:rPr lang="sv-SE" dirty="0"/>
              <a:t>Salutogent arbetssätt (utgå från vilka resurser och förmågor den enskilda har)</a:t>
            </a:r>
          </a:p>
          <a:p>
            <a:r>
              <a:rPr lang="sv-SE" dirty="0"/>
              <a:t>Struktur och likvärdig hantering ger ökad rättssäkerhet</a:t>
            </a:r>
          </a:p>
          <a:p>
            <a:r>
              <a:rPr lang="sv-SE" dirty="0"/>
              <a:t>Följa upp insatser</a:t>
            </a:r>
          </a:p>
          <a:p>
            <a:endParaRPr lang="sv-SE" dirty="0"/>
          </a:p>
          <a:p>
            <a:endParaRPr lang="sv-SE" dirty="0"/>
          </a:p>
          <a:p>
            <a:endParaRPr lang="sv-SE" dirty="0"/>
          </a:p>
        </p:txBody>
      </p:sp>
    </p:spTree>
    <p:extLst>
      <p:ext uri="{BB962C8B-B14F-4D97-AF65-F5344CB8AC3E}">
        <p14:creationId xmlns:p14="http://schemas.microsoft.com/office/powerpoint/2010/main" val="100440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176068E-DBA5-4B91-817D-12235DC186FE}"/>
              </a:ext>
            </a:extLst>
          </p:cNvPr>
          <p:cNvSpPr>
            <a:spLocks noGrp="1"/>
          </p:cNvSpPr>
          <p:nvPr>
            <p:ph idx="1"/>
          </p:nvPr>
        </p:nvSpPr>
        <p:spPr>
          <a:xfrm>
            <a:off x="457200" y="538480"/>
            <a:ext cx="8229600" cy="5587683"/>
          </a:xfrm>
        </p:spPr>
        <p:txBody>
          <a:bodyPr>
            <a:normAutofit lnSpcReduction="10000"/>
          </a:bodyPr>
          <a:lstStyle/>
          <a:p>
            <a:r>
              <a:rPr lang="sv-SE" dirty="0"/>
              <a:t>Som utförare behöver du lära dig </a:t>
            </a:r>
            <a:r>
              <a:rPr lang="sv-SE" dirty="0" err="1"/>
              <a:t>IBIC:s</a:t>
            </a:r>
            <a:r>
              <a:rPr lang="sv-SE" dirty="0"/>
              <a:t> grunder- bland annat livsområdena, bedömningsskalan och målsättningarna för att</a:t>
            </a:r>
          </a:p>
          <a:p>
            <a:endParaRPr lang="sv-SE" dirty="0"/>
          </a:p>
          <a:p>
            <a:pPr marL="457200" indent="-457200">
              <a:buAutoNum type="arabicPeriod"/>
            </a:pPr>
            <a:r>
              <a:rPr lang="sv-SE" dirty="0"/>
              <a:t>kunna förstå uppdraget som är dokumenterat enligt IBIC</a:t>
            </a:r>
          </a:p>
          <a:p>
            <a:pPr marL="457200" indent="-457200">
              <a:buAutoNum type="arabicPeriod"/>
            </a:pPr>
            <a:endParaRPr lang="sv-SE" dirty="0"/>
          </a:p>
          <a:p>
            <a:pPr marL="457200" indent="-457200">
              <a:buAutoNum type="arabicPeriod"/>
            </a:pPr>
            <a:r>
              <a:rPr lang="sv-SE" dirty="0"/>
              <a:t>utifrån uppdraget kunna tänka och planera för hur insatserna ska utföras, skriva genomförandeplanen behovsinriktat utifrån livsområdena</a:t>
            </a:r>
          </a:p>
          <a:p>
            <a:pPr marL="457200" indent="-457200">
              <a:buAutoNum type="arabicPeriod"/>
            </a:pPr>
            <a:endParaRPr lang="sv-SE" dirty="0"/>
          </a:p>
          <a:p>
            <a:pPr marL="457200" indent="-457200">
              <a:buAutoNum type="arabicPeriod"/>
            </a:pPr>
            <a:r>
              <a:rPr lang="sv-SE" dirty="0"/>
              <a:t>i det praktiska jobbet med de enskilda arbeta och tänka behovsinriktat med kunskap om vad hen kan själv och behöver stöd med.</a:t>
            </a:r>
          </a:p>
          <a:p>
            <a:pPr marL="457200" indent="-457200">
              <a:buAutoNum type="arabicPeriod"/>
            </a:pPr>
            <a:endParaRPr lang="sv-SE" dirty="0"/>
          </a:p>
        </p:txBody>
      </p:sp>
    </p:spTree>
    <p:extLst>
      <p:ext uri="{BB962C8B-B14F-4D97-AF65-F5344CB8AC3E}">
        <p14:creationId xmlns:p14="http://schemas.microsoft.com/office/powerpoint/2010/main" val="246294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22F6BB1-E276-49A5-8BBF-EFF0CAAE5E9F}"/>
              </a:ext>
            </a:extLst>
          </p:cNvPr>
          <p:cNvSpPr>
            <a:spLocks noGrp="1"/>
          </p:cNvSpPr>
          <p:nvPr>
            <p:ph type="pic" idx="1"/>
          </p:nvPr>
        </p:nvSpPr>
        <p:spPr>
          <a:xfrm>
            <a:off x="0" y="0"/>
            <a:ext cx="9144000" cy="702024"/>
          </a:xfrm>
        </p:spPr>
      </p:sp>
      <p:sp>
        <p:nvSpPr>
          <p:cNvPr id="3" name="Rubrik 2">
            <a:extLst>
              <a:ext uri="{FF2B5EF4-FFF2-40B4-BE49-F238E27FC236}">
                <a16:creationId xmlns:a16="http://schemas.microsoft.com/office/drawing/2014/main" id="{F7207FD1-6C04-477A-BBCC-C7636D9699DB}"/>
              </a:ext>
            </a:extLst>
          </p:cNvPr>
          <p:cNvSpPr>
            <a:spLocks noGrp="1"/>
          </p:cNvSpPr>
          <p:nvPr>
            <p:ph type="title"/>
          </p:nvPr>
        </p:nvSpPr>
        <p:spPr>
          <a:xfrm>
            <a:off x="518746" y="648047"/>
            <a:ext cx="8229600" cy="1143000"/>
          </a:xfrm>
        </p:spPr>
        <p:txBody>
          <a:bodyPr/>
          <a:lstStyle/>
          <a:p>
            <a:pPr algn="ctr"/>
            <a:r>
              <a:rPr lang="sv-SE" dirty="0"/>
              <a:t>Behov - insats</a:t>
            </a:r>
          </a:p>
        </p:txBody>
      </p:sp>
      <p:sp>
        <p:nvSpPr>
          <p:cNvPr id="5" name="Rektangel: rundade hörn 4">
            <a:extLst>
              <a:ext uri="{FF2B5EF4-FFF2-40B4-BE49-F238E27FC236}">
                <a16:creationId xmlns:a16="http://schemas.microsoft.com/office/drawing/2014/main" id="{F90D0761-F5DD-43D6-810D-7ADC1DFF1603}"/>
              </a:ext>
            </a:extLst>
          </p:cNvPr>
          <p:cNvSpPr/>
          <p:nvPr/>
        </p:nvSpPr>
        <p:spPr>
          <a:xfrm>
            <a:off x="1486677" y="1791047"/>
            <a:ext cx="2649894" cy="3402994"/>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Behovsinriktat </a:t>
            </a:r>
          </a:p>
          <a:p>
            <a:pPr algn="ctr"/>
            <a:r>
              <a:rPr lang="sv-SE" dirty="0">
                <a:solidFill>
                  <a:schemeClr val="tx1"/>
                </a:solidFill>
              </a:rPr>
              <a:t>arbetssätt</a:t>
            </a:r>
          </a:p>
        </p:txBody>
      </p:sp>
      <p:sp>
        <p:nvSpPr>
          <p:cNvPr id="7" name="Rektangel: rundade hörn 6">
            <a:extLst>
              <a:ext uri="{FF2B5EF4-FFF2-40B4-BE49-F238E27FC236}">
                <a16:creationId xmlns:a16="http://schemas.microsoft.com/office/drawing/2014/main" id="{B18DF371-2DE2-42F7-9542-216DBABD0185}"/>
              </a:ext>
            </a:extLst>
          </p:cNvPr>
          <p:cNvSpPr/>
          <p:nvPr/>
        </p:nvSpPr>
        <p:spPr>
          <a:xfrm>
            <a:off x="4716295" y="1791047"/>
            <a:ext cx="2649894" cy="3402994"/>
          </a:xfrm>
          <a:prstGeom prst="roundRect">
            <a:avLst/>
          </a:prstGeom>
          <a:solidFill>
            <a:schemeClr val="tx2">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Insatsstyrd </a:t>
            </a:r>
          </a:p>
          <a:p>
            <a:pPr algn="ctr"/>
            <a:r>
              <a:rPr lang="sv-SE" dirty="0">
                <a:solidFill>
                  <a:schemeClr val="tx1"/>
                </a:solidFill>
              </a:rPr>
              <a:t>verksamhet</a:t>
            </a:r>
          </a:p>
        </p:txBody>
      </p:sp>
    </p:spTree>
    <p:extLst>
      <p:ext uri="{BB962C8B-B14F-4D97-AF65-F5344CB8AC3E}">
        <p14:creationId xmlns:p14="http://schemas.microsoft.com/office/powerpoint/2010/main" val="227762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Text Box 4"/>
          <p:cNvSpPr txBox="1">
            <a:spLocks noChangeArrowheads="1"/>
          </p:cNvSpPr>
          <p:nvPr/>
        </p:nvSpPr>
        <p:spPr bwMode="auto">
          <a:xfrm>
            <a:off x="6850191" y="359887"/>
            <a:ext cx="1787242" cy="93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88" tIns="41994" rIns="83988" bIns="41994">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sv-SE" sz="5500" dirty="0">
                <a:solidFill>
                  <a:srgbClr val="AC342F"/>
                </a:solidFill>
                <a:latin typeface="Times New Roman" pitchFamily="18" charset="0"/>
              </a:rPr>
              <a:t>   </a:t>
            </a:r>
          </a:p>
        </p:txBody>
      </p:sp>
      <p:grpSp>
        <p:nvGrpSpPr>
          <p:cNvPr id="2" name="Grupp 1"/>
          <p:cNvGrpSpPr/>
          <p:nvPr/>
        </p:nvGrpSpPr>
        <p:grpSpPr>
          <a:xfrm>
            <a:off x="756715" y="1630451"/>
            <a:ext cx="7814627" cy="4030164"/>
            <a:chOff x="607631" y="1665223"/>
            <a:chExt cx="8465846" cy="4030164"/>
          </a:xfrm>
        </p:grpSpPr>
        <p:sp>
          <p:nvSpPr>
            <p:cNvPr id="26627" name="Rectangle 2"/>
            <p:cNvSpPr>
              <a:spLocks noChangeArrowheads="1"/>
            </p:cNvSpPr>
            <p:nvPr/>
          </p:nvSpPr>
          <p:spPr bwMode="auto">
            <a:xfrm>
              <a:off x="3297096" y="1665223"/>
              <a:ext cx="3554566" cy="80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2" tIns="46037" rIns="92072" bIns="46037">
              <a:spAutoFit/>
            </a:bodyPr>
            <a:lstStyle/>
            <a:p>
              <a:pPr algn="ctr"/>
              <a:r>
                <a:rPr lang="en-US" sz="2800" dirty="0" err="1">
                  <a:latin typeface="+mn-lt"/>
                </a:rPr>
                <a:t>Hälsotillstånd</a:t>
              </a:r>
              <a:endParaRPr lang="en-US" sz="2800" dirty="0">
                <a:latin typeface="+mn-lt"/>
              </a:endParaRPr>
            </a:p>
            <a:p>
              <a:pPr algn="ctr"/>
              <a:r>
                <a:rPr lang="en-US" dirty="0"/>
                <a:t>(</a:t>
              </a:r>
              <a:r>
                <a:rPr lang="en-US" dirty="0" err="1"/>
                <a:t>störning</a:t>
              </a:r>
              <a:r>
                <a:rPr lang="en-US" dirty="0"/>
                <a:t>/</a:t>
              </a:r>
              <a:r>
                <a:rPr lang="en-US" dirty="0" err="1"/>
                <a:t>sjukdom</a:t>
              </a:r>
              <a:r>
                <a:rPr lang="en-US" dirty="0"/>
                <a:t>)</a:t>
              </a:r>
            </a:p>
          </p:txBody>
        </p:sp>
        <p:sp>
          <p:nvSpPr>
            <p:cNvPr id="26645" name="Line 9"/>
            <p:cNvSpPr>
              <a:spLocks noChangeShapeType="1"/>
            </p:cNvSpPr>
            <p:nvPr/>
          </p:nvSpPr>
          <p:spPr bwMode="auto">
            <a:xfrm>
              <a:off x="6640734" y="4902303"/>
              <a:ext cx="0" cy="269864"/>
            </a:xfrm>
            <a:prstGeom prst="line">
              <a:avLst/>
            </a:prstGeom>
            <a:noFill/>
            <a:ln w="28575"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v-SE" dirty="0">
                <a:solidFill>
                  <a:srgbClr val="000000"/>
                </a:solidFill>
              </a:endParaRPr>
            </a:p>
          </p:txBody>
        </p:sp>
        <p:sp>
          <p:nvSpPr>
            <p:cNvPr id="26646" name="Line 10"/>
            <p:cNvSpPr>
              <a:spLocks noChangeShapeType="1"/>
            </p:cNvSpPr>
            <p:nvPr/>
          </p:nvSpPr>
          <p:spPr bwMode="auto">
            <a:xfrm>
              <a:off x="3522872" y="4902303"/>
              <a:ext cx="31178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sv-SE" dirty="0">
                <a:solidFill>
                  <a:srgbClr val="000000"/>
                </a:solidFill>
              </a:endParaRPr>
            </a:p>
          </p:txBody>
        </p:sp>
        <p:sp>
          <p:nvSpPr>
            <p:cNvPr id="26647" name="Line 11"/>
            <p:cNvSpPr>
              <a:spLocks noChangeShapeType="1"/>
            </p:cNvSpPr>
            <p:nvPr/>
          </p:nvSpPr>
          <p:spPr bwMode="auto">
            <a:xfrm>
              <a:off x="2000914" y="4630852"/>
              <a:ext cx="608954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sv-SE" dirty="0">
                <a:solidFill>
                  <a:srgbClr val="000000"/>
                </a:solidFill>
              </a:endParaRPr>
            </a:p>
          </p:txBody>
        </p:sp>
        <p:sp>
          <p:nvSpPr>
            <p:cNvPr id="26648" name="Text Box 12"/>
            <p:cNvSpPr txBox="1">
              <a:spLocks noChangeArrowheads="1"/>
            </p:cNvSpPr>
            <p:nvPr/>
          </p:nvSpPr>
          <p:spPr bwMode="auto">
            <a:xfrm>
              <a:off x="1222010" y="5172167"/>
              <a:ext cx="385205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sz="2800" dirty="0">
                  <a:latin typeface="Century Gothic" panose="020B0502020202020204" pitchFamily="34" charset="0"/>
                </a:rPr>
                <a:t>Omgivningsfaktorer</a:t>
              </a:r>
            </a:p>
          </p:txBody>
        </p:sp>
        <p:sp>
          <p:nvSpPr>
            <p:cNvPr id="26649" name="Text Box 13"/>
            <p:cNvSpPr txBox="1">
              <a:spLocks noChangeArrowheads="1"/>
            </p:cNvSpPr>
            <p:nvPr/>
          </p:nvSpPr>
          <p:spPr bwMode="auto">
            <a:xfrm>
              <a:off x="5457562" y="5172167"/>
              <a:ext cx="3127413"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sz="2800" dirty="0">
                  <a:latin typeface="Century Gothic" panose="020B0502020202020204" pitchFamily="34" charset="0"/>
                </a:rPr>
                <a:t>Personfaktorer</a:t>
              </a:r>
            </a:p>
          </p:txBody>
        </p:sp>
        <p:sp>
          <p:nvSpPr>
            <p:cNvPr id="26650" name="Line 14"/>
            <p:cNvSpPr>
              <a:spLocks noChangeShapeType="1"/>
            </p:cNvSpPr>
            <p:nvPr/>
          </p:nvSpPr>
          <p:spPr bwMode="auto">
            <a:xfrm>
              <a:off x="5044829" y="4292729"/>
              <a:ext cx="0" cy="609574"/>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sv-SE" dirty="0">
                <a:solidFill>
                  <a:srgbClr val="000000"/>
                </a:solidFill>
              </a:endParaRPr>
            </a:p>
          </p:txBody>
        </p:sp>
        <p:sp>
          <p:nvSpPr>
            <p:cNvPr id="26651" name="Line 15"/>
            <p:cNvSpPr>
              <a:spLocks noChangeShapeType="1"/>
            </p:cNvSpPr>
            <p:nvPr/>
          </p:nvSpPr>
          <p:spPr bwMode="auto">
            <a:xfrm>
              <a:off x="2000914" y="4292729"/>
              <a:ext cx="0" cy="338123"/>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sv-SE" dirty="0">
                <a:solidFill>
                  <a:srgbClr val="000000"/>
                </a:solidFill>
              </a:endParaRPr>
            </a:p>
          </p:txBody>
        </p:sp>
        <p:sp>
          <p:nvSpPr>
            <p:cNvPr id="26652" name="Line 16"/>
            <p:cNvSpPr>
              <a:spLocks noChangeShapeType="1"/>
            </p:cNvSpPr>
            <p:nvPr/>
          </p:nvSpPr>
          <p:spPr bwMode="auto">
            <a:xfrm>
              <a:off x="8090463" y="4292729"/>
              <a:ext cx="0" cy="338123"/>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sv-SE" dirty="0">
                <a:solidFill>
                  <a:srgbClr val="000000"/>
                </a:solidFill>
              </a:endParaRPr>
            </a:p>
          </p:txBody>
        </p:sp>
        <p:grpSp>
          <p:nvGrpSpPr>
            <p:cNvPr id="4" name="Group 17"/>
            <p:cNvGrpSpPr>
              <a:grpSpLocks/>
            </p:cNvGrpSpPr>
            <p:nvPr/>
          </p:nvGrpSpPr>
          <p:grpSpPr bwMode="auto">
            <a:xfrm>
              <a:off x="607631" y="2462665"/>
              <a:ext cx="8465846" cy="1721209"/>
              <a:chOff x="576" y="1818"/>
              <a:chExt cx="4923" cy="1082"/>
            </a:xfrm>
          </p:grpSpPr>
          <p:grpSp>
            <p:nvGrpSpPr>
              <p:cNvPr id="26635" name="Group 18"/>
              <p:cNvGrpSpPr>
                <a:grpSpLocks/>
              </p:cNvGrpSpPr>
              <p:nvPr/>
            </p:nvGrpSpPr>
            <p:grpSpPr bwMode="auto">
              <a:xfrm>
                <a:off x="576" y="2300"/>
                <a:ext cx="4923" cy="600"/>
                <a:chOff x="576" y="2300"/>
                <a:chExt cx="4923" cy="600"/>
              </a:xfrm>
            </p:grpSpPr>
            <p:sp>
              <p:nvSpPr>
                <p:cNvPr id="26641" name="Text Box 19"/>
                <p:cNvSpPr txBox="1">
                  <a:spLocks noChangeArrowheads="1"/>
                </p:cNvSpPr>
                <p:nvPr/>
              </p:nvSpPr>
              <p:spPr bwMode="auto">
                <a:xfrm>
                  <a:off x="576" y="2300"/>
                  <a:ext cx="1758"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800" dirty="0">
                      <a:latin typeface="Century Gothic" panose="020B0502020202020204" pitchFamily="34" charset="0"/>
                    </a:rPr>
                    <a:t>Kroppsfunktion</a:t>
                  </a:r>
                </a:p>
                <a:p>
                  <a:pPr algn="ctr" eaLnBrk="1" hangingPunct="1"/>
                  <a:r>
                    <a:rPr lang="en-US" sz="2800" dirty="0">
                      <a:latin typeface="Century Gothic" panose="020B0502020202020204" pitchFamily="34" charset="0"/>
                    </a:rPr>
                    <a:t>&amp; struktur</a:t>
                  </a:r>
                  <a:endParaRPr lang="en-US" sz="2800" i="1" dirty="0">
                    <a:latin typeface="Century Gothic" panose="020B0502020202020204" pitchFamily="34" charset="0"/>
                  </a:endParaRPr>
                </a:p>
              </p:txBody>
            </p:sp>
            <p:sp>
              <p:nvSpPr>
                <p:cNvPr id="26642" name="Text Box 20"/>
                <p:cNvSpPr txBox="1">
                  <a:spLocks noChangeArrowheads="1"/>
                </p:cNvSpPr>
                <p:nvPr/>
              </p:nvSpPr>
              <p:spPr bwMode="auto">
                <a:xfrm>
                  <a:off x="2572" y="2334"/>
                  <a:ext cx="1239"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800" b="1" dirty="0" err="1">
                      <a:latin typeface="Century Gothic" panose="020B0502020202020204" pitchFamily="34" charset="0"/>
                    </a:rPr>
                    <a:t>Aktiviteter</a:t>
                  </a:r>
                  <a:endParaRPr lang="en-US" sz="2800" b="1" dirty="0">
                    <a:latin typeface="Century Gothic" panose="020B0502020202020204" pitchFamily="34" charset="0"/>
                  </a:endParaRPr>
                </a:p>
              </p:txBody>
            </p:sp>
            <p:sp>
              <p:nvSpPr>
                <p:cNvPr id="26643" name="Text Box 21"/>
                <p:cNvSpPr txBox="1">
                  <a:spLocks noChangeArrowheads="1"/>
                </p:cNvSpPr>
                <p:nvPr/>
              </p:nvSpPr>
              <p:spPr bwMode="auto">
                <a:xfrm>
                  <a:off x="4108" y="2335"/>
                  <a:ext cx="1391"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800" b="1" dirty="0">
                      <a:latin typeface="Century Gothic" panose="020B0502020202020204" pitchFamily="34" charset="0"/>
                    </a:rPr>
                    <a:t>Delaktighet</a:t>
                  </a:r>
                </a:p>
                <a:p>
                  <a:pPr algn="ctr" eaLnBrk="1" hangingPunct="1"/>
                  <a:endParaRPr lang="en-US" sz="1500" i="1" dirty="0">
                    <a:solidFill>
                      <a:srgbClr val="FF0000"/>
                    </a:solidFill>
                    <a:latin typeface="Century Gothic" panose="020B0502020202020204" pitchFamily="34" charset="0"/>
                  </a:endParaRPr>
                </a:p>
              </p:txBody>
            </p:sp>
          </p:grpSp>
          <p:grpSp>
            <p:nvGrpSpPr>
              <p:cNvPr id="26636" name="Group 22"/>
              <p:cNvGrpSpPr>
                <a:grpSpLocks/>
              </p:cNvGrpSpPr>
              <p:nvPr/>
            </p:nvGrpSpPr>
            <p:grpSpPr bwMode="auto">
              <a:xfrm>
                <a:off x="1386" y="1818"/>
                <a:ext cx="3541" cy="426"/>
                <a:chOff x="1386" y="1818"/>
                <a:chExt cx="3541" cy="426"/>
              </a:xfrm>
            </p:grpSpPr>
            <p:sp>
              <p:nvSpPr>
                <p:cNvPr id="26637" name="Line 23"/>
                <p:cNvSpPr>
                  <a:spLocks noChangeShapeType="1"/>
                </p:cNvSpPr>
                <p:nvPr/>
              </p:nvSpPr>
              <p:spPr bwMode="auto">
                <a:xfrm>
                  <a:off x="1386" y="2027"/>
                  <a:ext cx="35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sv-SE" dirty="0">
                    <a:solidFill>
                      <a:srgbClr val="000000"/>
                    </a:solidFill>
                  </a:endParaRPr>
                </a:p>
              </p:txBody>
            </p:sp>
            <p:sp>
              <p:nvSpPr>
                <p:cNvPr id="26638" name="Line 24"/>
                <p:cNvSpPr>
                  <a:spLocks noChangeShapeType="1"/>
                </p:cNvSpPr>
                <p:nvPr/>
              </p:nvSpPr>
              <p:spPr bwMode="auto">
                <a:xfrm>
                  <a:off x="3145" y="1818"/>
                  <a:ext cx="0" cy="426"/>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sv-SE" dirty="0">
                    <a:solidFill>
                      <a:srgbClr val="000000"/>
                    </a:solidFill>
                  </a:endParaRPr>
                </a:p>
              </p:txBody>
            </p:sp>
            <p:sp>
              <p:nvSpPr>
                <p:cNvPr id="26639" name="Line 25"/>
                <p:cNvSpPr>
                  <a:spLocks noChangeShapeType="1"/>
                </p:cNvSpPr>
                <p:nvPr/>
              </p:nvSpPr>
              <p:spPr bwMode="auto">
                <a:xfrm>
                  <a:off x="1386" y="2027"/>
                  <a:ext cx="0" cy="2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sv-SE" dirty="0">
                    <a:solidFill>
                      <a:srgbClr val="000000"/>
                    </a:solidFill>
                  </a:endParaRPr>
                </a:p>
              </p:txBody>
            </p:sp>
            <p:sp>
              <p:nvSpPr>
                <p:cNvPr id="26640" name="Line 26"/>
                <p:cNvSpPr>
                  <a:spLocks noChangeShapeType="1"/>
                </p:cNvSpPr>
                <p:nvPr/>
              </p:nvSpPr>
              <p:spPr bwMode="auto">
                <a:xfrm>
                  <a:off x="4927" y="2027"/>
                  <a:ext cx="0" cy="2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sv-SE" dirty="0">
                    <a:solidFill>
                      <a:srgbClr val="000000"/>
                    </a:solidFill>
                  </a:endParaRPr>
                </a:p>
              </p:txBody>
            </p:sp>
          </p:grpSp>
        </p:grpSp>
        <p:sp>
          <p:nvSpPr>
            <p:cNvPr id="29" name="Line 25"/>
            <p:cNvSpPr>
              <a:spLocks noChangeShapeType="1"/>
            </p:cNvSpPr>
            <p:nvPr/>
          </p:nvSpPr>
          <p:spPr bwMode="auto">
            <a:xfrm>
              <a:off x="3525915" y="4902301"/>
              <a:ext cx="0" cy="33883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sv-SE" dirty="0">
                <a:solidFill>
                  <a:srgbClr val="000000"/>
                </a:solidFill>
              </a:endParaRPr>
            </a:p>
          </p:txBody>
        </p:sp>
        <p:sp>
          <p:nvSpPr>
            <p:cNvPr id="30" name="Line 25"/>
            <p:cNvSpPr>
              <a:spLocks noChangeShapeType="1"/>
            </p:cNvSpPr>
            <p:nvPr/>
          </p:nvSpPr>
          <p:spPr bwMode="auto">
            <a:xfrm>
              <a:off x="6640735" y="4902302"/>
              <a:ext cx="0" cy="33883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sv-SE" dirty="0">
                <a:solidFill>
                  <a:srgbClr val="000000"/>
                </a:solidFill>
              </a:endParaRPr>
            </a:p>
          </p:txBody>
        </p:sp>
        <p:sp>
          <p:nvSpPr>
            <p:cNvPr id="27" name="Line 24"/>
            <p:cNvSpPr>
              <a:spLocks noChangeShapeType="1"/>
            </p:cNvSpPr>
            <p:nvPr/>
          </p:nvSpPr>
          <p:spPr bwMode="auto">
            <a:xfrm rot="16200000" flipH="1">
              <a:off x="6456831" y="3348654"/>
              <a:ext cx="1261" cy="447459"/>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a:spAutoFit/>
            </a:bodyPr>
            <a:lstStyle/>
            <a:p>
              <a:endParaRPr lang="sv-SE" dirty="0">
                <a:solidFill>
                  <a:srgbClr val="000000"/>
                </a:solidFill>
              </a:endParaRPr>
            </a:p>
          </p:txBody>
        </p:sp>
        <p:sp>
          <p:nvSpPr>
            <p:cNvPr id="28" name="Line 24"/>
            <p:cNvSpPr>
              <a:spLocks noChangeShapeType="1"/>
            </p:cNvSpPr>
            <p:nvPr/>
          </p:nvSpPr>
          <p:spPr bwMode="auto">
            <a:xfrm rot="16200000">
              <a:off x="3780743" y="3375860"/>
              <a:ext cx="1263" cy="393052"/>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a:spAutoFit/>
            </a:bodyPr>
            <a:lstStyle/>
            <a:p>
              <a:endParaRPr lang="sv-SE" dirty="0">
                <a:solidFill>
                  <a:srgbClr val="000000"/>
                </a:solidFill>
              </a:endParaRPr>
            </a:p>
          </p:txBody>
        </p:sp>
      </p:grpSp>
      <p:sp>
        <p:nvSpPr>
          <p:cNvPr id="10" name="Rubrik 9"/>
          <p:cNvSpPr>
            <a:spLocks noGrp="1"/>
          </p:cNvSpPr>
          <p:nvPr>
            <p:ph type="title"/>
          </p:nvPr>
        </p:nvSpPr>
        <p:spPr>
          <a:xfrm>
            <a:off x="803844" y="687600"/>
            <a:ext cx="7605144" cy="1296144"/>
          </a:xfrm>
        </p:spPr>
        <p:txBody>
          <a:bodyPr>
            <a:normAutofit fontScale="90000"/>
          </a:bodyPr>
          <a:lstStyle/>
          <a:p>
            <a:r>
              <a:rPr lang="en-US" dirty="0" err="1">
                <a:solidFill>
                  <a:srgbClr val="002B45"/>
                </a:solidFill>
              </a:rPr>
              <a:t>Delaktighet</a:t>
            </a:r>
            <a:r>
              <a:rPr lang="en-US" dirty="0">
                <a:solidFill>
                  <a:srgbClr val="002B45"/>
                </a:solidFill>
              </a:rPr>
              <a:t> </a:t>
            </a:r>
            <a:r>
              <a:rPr lang="en-US" dirty="0" err="1">
                <a:solidFill>
                  <a:srgbClr val="002B45"/>
                </a:solidFill>
              </a:rPr>
              <a:t>i</a:t>
            </a:r>
            <a:r>
              <a:rPr lang="en-US" dirty="0">
                <a:solidFill>
                  <a:srgbClr val="002B45"/>
                </a:solidFill>
              </a:rPr>
              <a:t> den </a:t>
            </a:r>
            <a:r>
              <a:rPr lang="en-US" dirty="0" err="1">
                <a:solidFill>
                  <a:srgbClr val="002B45"/>
                </a:solidFill>
              </a:rPr>
              <a:t>dagliga</a:t>
            </a:r>
            <a:r>
              <a:rPr lang="en-US" dirty="0">
                <a:solidFill>
                  <a:srgbClr val="002B45"/>
                </a:solidFill>
              </a:rPr>
              <a:t> </a:t>
            </a:r>
            <a:r>
              <a:rPr lang="en-US" dirty="0" err="1">
                <a:solidFill>
                  <a:srgbClr val="002B45"/>
                </a:solidFill>
              </a:rPr>
              <a:t>livsföringen</a:t>
            </a:r>
            <a:br>
              <a:rPr lang="en-US" dirty="0">
                <a:solidFill>
                  <a:srgbClr val="002B45"/>
                </a:solidFill>
              </a:rPr>
            </a:b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endParaRPr lang="sv-SE" dirty="0"/>
          </a:p>
          <a:p>
            <a:endParaRPr lang="sv-SE" dirty="0"/>
          </a:p>
        </p:txBody>
      </p:sp>
      <p:sp>
        <p:nvSpPr>
          <p:cNvPr id="3" name="Platshållare för datum 2"/>
          <p:cNvSpPr>
            <a:spLocks noGrp="1"/>
          </p:cNvSpPr>
          <p:nvPr>
            <p:ph type="dt" sz="half" idx="10"/>
          </p:nvPr>
        </p:nvSpPr>
        <p:spPr/>
        <p:txBody>
          <a:bodyPr/>
          <a:lstStyle/>
          <a:p>
            <a:endParaRPr lang="sv-SE" dirty="0"/>
          </a:p>
        </p:txBody>
      </p:sp>
    </p:spTree>
    <p:extLst>
      <p:ext uri="{BB962C8B-B14F-4D97-AF65-F5344CB8AC3E}">
        <p14:creationId xmlns:p14="http://schemas.microsoft.com/office/powerpoint/2010/main" val="23668525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9FD583CE-00D9-4C63-AC31-75E91102E366}"/>
              </a:ext>
            </a:extLst>
          </p:cNvPr>
          <p:cNvSpPr>
            <a:spLocks noGrp="1"/>
          </p:cNvSpPr>
          <p:nvPr>
            <p:ph type="pic" idx="1"/>
          </p:nvPr>
        </p:nvSpPr>
        <p:spPr>
          <a:xfrm>
            <a:off x="0" y="-1"/>
            <a:ext cx="9144000" cy="851648"/>
          </a:xfrm>
        </p:spPr>
      </p:sp>
      <p:sp>
        <p:nvSpPr>
          <p:cNvPr id="3" name="Rubrik 2">
            <a:extLst>
              <a:ext uri="{FF2B5EF4-FFF2-40B4-BE49-F238E27FC236}">
                <a16:creationId xmlns:a16="http://schemas.microsoft.com/office/drawing/2014/main" id="{5FE2CEF3-2847-464F-BBC4-A32FB16BB905}"/>
              </a:ext>
            </a:extLst>
          </p:cNvPr>
          <p:cNvSpPr>
            <a:spLocks noGrp="1"/>
          </p:cNvSpPr>
          <p:nvPr>
            <p:ph type="title"/>
          </p:nvPr>
        </p:nvSpPr>
        <p:spPr>
          <a:xfrm>
            <a:off x="526504" y="851647"/>
            <a:ext cx="8229600" cy="1143000"/>
          </a:xfrm>
        </p:spPr>
        <p:txBody>
          <a:bodyPr>
            <a:normAutofit fontScale="90000"/>
          </a:bodyPr>
          <a:lstStyle/>
          <a:p>
            <a:r>
              <a:rPr lang="sv-SE" dirty="0"/>
              <a:t>Övergripande intentioner med införandet av IBIC</a:t>
            </a:r>
          </a:p>
        </p:txBody>
      </p:sp>
      <p:sp>
        <p:nvSpPr>
          <p:cNvPr id="4" name="Platshållare för text 3">
            <a:extLst>
              <a:ext uri="{FF2B5EF4-FFF2-40B4-BE49-F238E27FC236}">
                <a16:creationId xmlns:a16="http://schemas.microsoft.com/office/drawing/2014/main" id="{62FED527-BEB9-4B8D-B667-BF2146BCD0DD}"/>
              </a:ext>
            </a:extLst>
          </p:cNvPr>
          <p:cNvSpPr>
            <a:spLocks noGrp="1"/>
          </p:cNvSpPr>
          <p:nvPr>
            <p:ph type="body" sz="quarter" idx="10"/>
          </p:nvPr>
        </p:nvSpPr>
        <p:spPr>
          <a:xfrm>
            <a:off x="518746" y="1994647"/>
            <a:ext cx="8229600" cy="3588469"/>
          </a:xfrm>
        </p:spPr>
        <p:txBody>
          <a:bodyPr/>
          <a:lstStyle/>
          <a:p>
            <a:r>
              <a:rPr lang="sv-SE" dirty="0"/>
              <a:t>Effektmål</a:t>
            </a:r>
          </a:p>
          <a:p>
            <a:r>
              <a:rPr lang="sv-SE" dirty="0"/>
              <a:t>Evidensbaserad praktik</a:t>
            </a:r>
          </a:p>
          <a:p>
            <a:r>
              <a:rPr lang="sv-SE" dirty="0"/>
              <a:t>Verksamhetsutveckling</a:t>
            </a:r>
          </a:p>
          <a:p>
            <a:pPr marL="0" indent="0">
              <a:buNone/>
            </a:pPr>
            <a:endParaRPr lang="sv-SE" dirty="0"/>
          </a:p>
        </p:txBody>
      </p:sp>
    </p:spTree>
    <p:extLst>
      <p:ext uri="{BB962C8B-B14F-4D97-AF65-F5344CB8AC3E}">
        <p14:creationId xmlns:p14="http://schemas.microsoft.com/office/powerpoint/2010/main" val="376957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9FD583CE-00D9-4C63-AC31-75E91102E366}"/>
              </a:ext>
            </a:extLst>
          </p:cNvPr>
          <p:cNvSpPr>
            <a:spLocks noGrp="1"/>
          </p:cNvSpPr>
          <p:nvPr>
            <p:ph type="pic" idx="1"/>
          </p:nvPr>
        </p:nvSpPr>
        <p:spPr>
          <a:xfrm>
            <a:off x="0" y="-1"/>
            <a:ext cx="9144000" cy="851648"/>
          </a:xfrm>
        </p:spPr>
      </p:sp>
      <p:sp>
        <p:nvSpPr>
          <p:cNvPr id="3" name="Rubrik 2">
            <a:extLst>
              <a:ext uri="{FF2B5EF4-FFF2-40B4-BE49-F238E27FC236}">
                <a16:creationId xmlns:a16="http://schemas.microsoft.com/office/drawing/2014/main" id="{5FE2CEF3-2847-464F-BBC4-A32FB16BB905}"/>
              </a:ext>
            </a:extLst>
          </p:cNvPr>
          <p:cNvSpPr>
            <a:spLocks noGrp="1"/>
          </p:cNvSpPr>
          <p:nvPr>
            <p:ph type="title"/>
          </p:nvPr>
        </p:nvSpPr>
        <p:spPr>
          <a:xfrm>
            <a:off x="526504" y="851647"/>
            <a:ext cx="8229600" cy="1143000"/>
          </a:xfrm>
        </p:spPr>
        <p:txBody>
          <a:bodyPr/>
          <a:lstStyle/>
          <a:p>
            <a:r>
              <a:rPr lang="sv-SE" dirty="0"/>
              <a:t>Effektmål</a:t>
            </a:r>
          </a:p>
        </p:txBody>
      </p:sp>
      <p:sp>
        <p:nvSpPr>
          <p:cNvPr id="4" name="Platshållare för text 3">
            <a:extLst>
              <a:ext uri="{FF2B5EF4-FFF2-40B4-BE49-F238E27FC236}">
                <a16:creationId xmlns:a16="http://schemas.microsoft.com/office/drawing/2014/main" id="{62FED527-BEB9-4B8D-B667-BF2146BCD0DD}"/>
              </a:ext>
            </a:extLst>
          </p:cNvPr>
          <p:cNvSpPr>
            <a:spLocks noGrp="1"/>
          </p:cNvSpPr>
          <p:nvPr>
            <p:ph type="body" sz="quarter" idx="10"/>
          </p:nvPr>
        </p:nvSpPr>
        <p:spPr>
          <a:xfrm>
            <a:off x="518746" y="1994647"/>
            <a:ext cx="8229600" cy="3588469"/>
          </a:xfrm>
        </p:spPr>
        <p:txBody>
          <a:bodyPr>
            <a:normAutofit lnSpcReduction="10000"/>
          </a:bodyPr>
          <a:lstStyle/>
          <a:p>
            <a:pPr marL="514350" indent="-514350">
              <a:buAutoNum type="arabicPeriod"/>
            </a:pPr>
            <a:r>
              <a:rPr lang="sv-SE" dirty="0"/>
              <a:t>IBIC skapar ett arbetssätt där handläggning och insatser utgår från individens behov.</a:t>
            </a:r>
          </a:p>
          <a:p>
            <a:pPr marL="514350" indent="-514350">
              <a:buAutoNum type="arabicPeriod"/>
            </a:pPr>
            <a:endParaRPr lang="sv-SE" dirty="0"/>
          </a:p>
          <a:p>
            <a:pPr marL="514350" indent="-514350">
              <a:buFont typeface="Arial" panose="020B0604020202020204" pitchFamily="34" charset="0"/>
              <a:buAutoNum type="arabicPeriod"/>
            </a:pPr>
            <a:r>
              <a:rPr lang="sv-SE" dirty="0"/>
              <a:t>Ett strukturerat och systematiskt arbetssätt, primärt inom utredningsprocess, behovsbedömning och uppföljning.</a:t>
            </a:r>
          </a:p>
          <a:p>
            <a:pPr marL="514350" indent="-514350">
              <a:buFont typeface="Arial" panose="020B0604020202020204" pitchFamily="34" charset="0"/>
              <a:buAutoNum type="arabicPeriod"/>
            </a:pPr>
            <a:r>
              <a:rPr lang="sv-SE" dirty="0"/>
              <a:t>Ökad delaktighet för den enskilde inom både utredning och verkställighet.</a:t>
            </a:r>
          </a:p>
          <a:p>
            <a:pPr marL="514350" indent="-514350">
              <a:buFont typeface="Arial" panose="020B0604020202020204" pitchFamily="34" charset="0"/>
              <a:buAutoNum type="arabicPeriod"/>
            </a:pPr>
            <a:endParaRPr lang="sv-SE" dirty="0"/>
          </a:p>
          <a:p>
            <a:pPr marL="514350" indent="-514350">
              <a:buAutoNum type="arabicPeriod"/>
            </a:pPr>
            <a:endParaRPr lang="sv-SE" b="1" dirty="0"/>
          </a:p>
          <a:p>
            <a:pPr marL="0" indent="0">
              <a:buNone/>
            </a:pPr>
            <a:endParaRPr lang="sv-SE" dirty="0"/>
          </a:p>
          <a:p>
            <a:endParaRPr lang="sv-SE" dirty="0"/>
          </a:p>
        </p:txBody>
      </p:sp>
    </p:spTree>
    <p:extLst>
      <p:ext uri="{BB962C8B-B14F-4D97-AF65-F5344CB8AC3E}">
        <p14:creationId xmlns:p14="http://schemas.microsoft.com/office/powerpoint/2010/main" val="1394927614"/>
      </p:ext>
    </p:extLst>
  </p:cSld>
  <p:clrMapOvr>
    <a:masterClrMapping/>
  </p:clrMapOvr>
</p:sld>
</file>

<file path=ppt/theme/theme1.xml><?xml version="1.0" encoding="utf-8"?>
<a:theme xmlns:a="http://schemas.openxmlformats.org/drawingml/2006/main" name="Office-tema">
  <a:themeElements>
    <a:clrScheme name="Söderköpings kommun">
      <a:dk1>
        <a:sysClr val="windowText" lastClr="000000"/>
      </a:dk1>
      <a:lt1>
        <a:sysClr val="window" lastClr="FFFFFF"/>
      </a:lt1>
      <a:dk2>
        <a:srgbClr val="0A4C83"/>
      </a:dk2>
      <a:lt2>
        <a:srgbClr val="F2F2F1"/>
      </a:lt2>
      <a:accent1>
        <a:srgbClr val="87B52D"/>
      </a:accent1>
      <a:accent2>
        <a:srgbClr val="B4D8F1"/>
      </a:accent2>
      <a:accent3>
        <a:srgbClr val="B99701"/>
      </a:accent3>
      <a:accent4>
        <a:srgbClr val="ED8520"/>
      </a:accent4>
      <a:accent5>
        <a:srgbClr val="915276"/>
      </a:accent5>
      <a:accent6>
        <a:srgbClr val="FFCB21"/>
      </a:accent6>
      <a:hlink>
        <a:srgbClr val="00A09D"/>
      </a:hlink>
      <a:folHlink>
        <a:srgbClr val="7FCFCE"/>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181017_PowerPoint att fylla i själv" id="{3CC77A61-7920-447D-BA7D-B25E709892B3}" vid="{00177F99-80E9-47A4-9B63-DE491574499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 tom</Template>
  <TotalTime>4873</TotalTime>
  <Words>1443</Words>
  <Application>Microsoft Office PowerPoint</Application>
  <PresentationFormat>Bildspel på skärmen (4:3)</PresentationFormat>
  <Paragraphs>155</Paragraphs>
  <Slides>17</Slides>
  <Notes>16</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17</vt:i4>
      </vt:variant>
    </vt:vector>
  </HeadingPairs>
  <TitlesOfParts>
    <vt:vector size="25" baseType="lpstr">
      <vt:lpstr>ＭＳ Ｐゴシック</vt:lpstr>
      <vt:lpstr>Arial</vt:lpstr>
      <vt:lpstr>Calibri</vt:lpstr>
      <vt:lpstr>Century Gothic</vt:lpstr>
      <vt:lpstr>Courier New</vt:lpstr>
      <vt:lpstr>Garamond</vt:lpstr>
      <vt:lpstr>Times New Roman</vt:lpstr>
      <vt:lpstr>Office-tema</vt:lpstr>
      <vt:lpstr>IBIC- Introduktion 2023    </vt:lpstr>
      <vt:lpstr>PowerPoint-presentation</vt:lpstr>
      <vt:lpstr>IBIC, Individens behov i centrum</vt:lpstr>
      <vt:lpstr>Varför och syfte</vt:lpstr>
      <vt:lpstr>PowerPoint-presentation</vt:lpstr>
      <vt:lpstr>Behov - insats</vt:lpstr>
      <vt:lpstr>Delaktighet i den dagliga livsföringen </vt:lpstr>
      <vt:lpstr>Övergripande intentioner med införandet av IBIC</vt:lpstr>
      <vt:lpstr>Effektmål</vt:lpstr>
      <vt:lpstr>Evidensbaserad praktik innebär en medveten och systematisk användning av flera kunskapskällor för beslut om insatser:</vt:lpstr>
      <vt:lpstr>Verksamhetsutveckling</vt:lpstr>
      <vt:lpstr>IBIC bidrar med… för individen</vt:lpstr>
      <vt:lpstr>Bidrar till… för utförare</vt:lpstr>
      <vt:lpstr>och bidrar till… för verksamhetsansvariga och beslutsfattare</vt:lpstr>
      <vt:lpstr>Tidsplan</vt:lpstr>
      <vt:lpstr>Nästa steg</vt:lpstr>
      <vt:lpstr>PowerPoint-presentation</vt:lpstr>
    </vt:vector>
  </TitlesOfParts>
  <Company>Anfang Design &amp; Kommunikation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Billborn, Fredrika</dc:creator>
  <cp:lastModifiedBy>Billborn, Fredrika</cp:lastModifiedBy>
  <cp:revision>147</cp:revision>
  <cp:lastPrinted>2017-10-02T08:47:23Z</cp:lastPrinted>
  <dcterms:created xsi:type="dcterms:W3CDTF">2022-11-15T11:43:55Z</dcterms:created>
  <dcterms:modified xsi:type="dcterms:W3CDTF">2023-01-16T12:58:23Z</dcterms:modified>
</cp:coreProperties>
</file>