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4" r:id="rId2"/>
    <p:sldId id="285" r:id="rId3"/>
    <p:sldId id="286" r:id="rId4"/>
    <p:sldId id="293" r:id="rId5"/>
    <p:sldId id="287" r:id="rId6"/>
    <p:sldId id="288" r:id="rId7"/>
    <p:sldId id="289" r:id="rId8"/>
    <p:sldId id="290" r:id="rId9"/>
    <p:sldId id="271" r:id="rId10"/>
  </p:sldIdLst>
  <p:sldSz cx="9144000" cy="6858000" type="screen4x3"/>
  <p:notesSz cx="6669088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11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564" y="36"/>
      </p:cViewPr>
      <p:guideLst>
        <p:guide orient="horz" pos="845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2EF6-1DC8-43EB-B149-B74CE7184B5F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C769-D86E-4ECC-8879-FA64864206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56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25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2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68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41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55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25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66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6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nled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558047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722" y="1001154"/>
            <a:ext cx="3549592" cy="2646313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95931" y="5920972"/>
            <a:ext cx="6121023" cy="32097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505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ssida bild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2250831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här för att lägga till bild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18746" y="2187779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746" y="3331308"/>
            <a:ext cx="8229600" cy="2251808"/>
          </a:xfrm>
        </p:spPr>
        <p:txBody>
          <a:bodyPr/>
          <a:lstStyle>
            <a:lvl1pPr marL="342900" indent="-342900">
              <a:buClrTx/>
              <a:buSzPct val="125000"/>
              <a:buFont typeface="Arial" panose="020B0604020202020204" pitchFamily="34" charset="0"/>
              <a:buChar char="•"/>
              <a:defRPr sz="2800"/>
            </a:lvl1pPr>
          </a:lstStyle>
          <a:p>
            <a:pPr marL="0" indent="0">
              <a:buClr>
                <a:schemeClr val="tx2"/>
              </a:buClr>
              <a:buSzPct val="125000"/>
              <a:buNone/>
            </a:pPr>
            <a:r>
              <a:rPr lang="sv-SE" sz="2400" dirty="0"/>
              <a:t>Skriv din text här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3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33401" y="305446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1468684"/>
            <a:ext cx="3713284" cy="4949825"/>
          </a:xfrm>
        </p:spPr>
        <p:txBody>
          <a:bodyPr>
            <a:normAutofit/>
          </a:bodyPr>
          <a:lstStyle>
            <a:lvl1pPr>
              <a:buClrTx/>
              <a:defRPr sz="2400" baseline="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sv-SE" dirty="0"/>
              <a:t>Här kan du göra</a:t>
            </a:r>
          </a:p>
          <a:p>
            <a:pPr lvl="0"/>
            <a:r>
              <a:rPr lang="sv-SE" dirty="0"/>
              <a:t>en punktlista </a:t>
            </a:r>
          </a:p>
          <a:p>
            <a:pPr lvl="1"/>
            <a:r>
              <a:rPr lang="sv-SE" dirty="0"/>
              <a:t>Med flera nivåer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1277" y="1468684"/>
            <a:ext cx="3821723" cy="4114431"/>
          </a:xfrm>
        </p:spPr>
        <p:txBody>
          <a:bodyPr>
            <a:normAutofit/>
          </a:bodyPr>
          <a:lstStyle>
            <a:lvl1pPr>
              <a:buClrTx/>
              <a:defRPr sz="2400" baseline="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sv-SE" dirty="0"/>
              <a:t>Här kan du göra</a:t>
            </a:r>
          </a:p>
          <a:p>
            <a:pPr lvl="0"/>
            <a:r>
              <a:rPr lang="sv-SE" dirty="0"/>
              <a:t>en punktlista </a:t>
            </a:r>
          </a:p>
          <a:p>
            <a:pPr lvl="1"/>
            <a:r>
              <a:rPr lang="sv-SE" dirty="0"/>
              <a:t>Med flera nivåer</a:t>
            </a:r>
          </a:p>
        </p:txBody>
      </p:sp>
    </p:spTree>
    <p:extLst>
      <p:ext uri="{BB962C8B-B14F-4D97-AF65-F5344CB8AC3E}">
        <p14:creationId xmlns:p14="http://schemas.microsoft.com/office/powerpoint/2010/main" val="272567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står en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sv-SE" dirty="0"/>
              <a:t>Skriv din text här</a:t>
            </a:r>
          </a:p>
        </p:txBody>
      </p:sp>
    </p:spTree>
    <p:extLst>
      <p:ext uri="{BB962C8B-B14F-4D97-AF65-F5344CB8AC3E}">
        <p14:creationId xmlns:p14="http://schemas.microsoft.com/office/powerpoint/2010/main" val="10092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0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WOT-ana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20344925"/>
              </p:ext>
            </p:extLst>
          </p:nvPr>
        </p:nvGraphicFramePr>
        <p:xfrm>
          <a:off x="293078" y="1887322"/>
          <a:ext cx="8557844" cy="3599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907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SWOT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318478" y="1979078"/>
            <a:ext cx="1990193" cy="3276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Garamond" panose="02020404030301010803" pitchFamily="18" charset="0"/>
              </a:defRPr>
            </a:lvl1pPr>
          </a:lstStyle>
          <a:p>
            <a:pPr lvl="0"/>
            <a:r>
              <a:rPr lang="sv-SE" dirty="0"/>
              <a:t>Skriv din text här</a:t>
            </a:r>
          </a:p>
        </p:txBody>
      </p:sp>
      <p:graphicFrame>
        <p:nvGraphicFramePr>
          <p:cNvPr id="10" name="Tabell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39685702"/>
              </p:ext>
            </p:extLst>
          </p:nvPr>
        </p:nvGraphicFramePr>
        <p:xfrm>
          <a:off x="293078" y="1515115"/>
          <a:ext cx="8557844" cy="40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236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Styrkor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Svagheter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Möjligheter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Risker och hot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434234" y="1979078"/>
            <a:ext cx="2008947" cy="3276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 sz="1400" baseline="0">
                <a:latin typeface="Garamond" panose="020204040303010108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sv-SE" dirty="0"/>
              <a:t>Skriv din text här</a:t>
            </a:r>
          </a:p>
          <a:p>
            <a:pPr lvl="0"/>
            <a:endParaRPr lang="sv-SE" dirty="0"/>
          </a:p>
        </p:txBody>
      </p:sp>
      <p:sp>
        <p:nvSpPr>
          <p:cNvPr id="12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4568744" y="1976961"/>
            <a:ext cx="2008947" cy="3276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 sz="1400" baseline="0">
                <a:latin typeface="Garamond" panose="020204040303010108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sv-SE" dirty="0"/>
              <a:t>Skriv din text här</a:t>
            </a:r>
          </a:p>
        </p:txBody>
      </p:sp>
      <p:sp>
        <p:nvSpPr>
          <p:cNvPr id="13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6703254" y="1979078"/>
            <a:ext cx="2008947" cy="3276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 sz="1400" baseline="0">
                <a:latin typeface="Garamond" panose="020204040303010108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sv-SE" dirty="0"/>
              <a:t>Skriv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8877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5168652"/>
            <a:ext cx="9144000" cy="1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 userDrawn="1"/>
        </p:nvSpPr>
        <p:spPr>
          <a:xfrm>
            <a:off x="0" y="0"/>
            <a:ext cx="9144000" cy="5168652"/>
          </a:xfrm>
          <a:prstGeom prst="rect">
            <a:avLst/>
          </a:prstGeom>
          <a:solidFill>
            <a:srgbClr val="0A4C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soderkoping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47" y="5419462"/>
            <a:ext cx="1361344" cy="9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original_soderkoping_dekor_cmyk.eps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160"/>
            <a:ext cx="9160709" cy="324000"/>
          </a:xfrm>
          <a:prstGeom prst="rect">
            <a:avLst/>
          </a:prstGeom>
        </p:spPr>
      </p:pic>
      <p:pic>
        <p:nvPicPr>
          <p:cNvPr id="9" name="Bildobjekt 8" descr="soderkoping_cmyk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00571"/>
            <a:ext cx="1052150" cy="7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50" r:id="rId4"/>
    <p:sldLayoutId id="2147483652" r:id="rId5"/>
    <p:sldLayoutId id="214748366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125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733221" y="568014"/>
            <a:ext cx="6122233" cy="2646313"/>
          </a:xfrm>
        </p:spPr>
        <p:txBody>
          <a:bodyPr/>
          <a:lstStyle/>
          <a:p>
            <a:r>
              <a:rPr lang="sv-SE" sz="4800" dirty="0">
                <a:solidFill>
                  <a:srgbClr val="002060"/>
                </a:solidFill>
                <a:effectLst/>
              </a:rPr>
              <a:t>Nya socialtjänstlagen</a:t>
            </a:r>
          </a:p>
        </p:txBody>
      </p:sp>
      <p:sp>
        <p:nvSpPr>
          <p:cNvPr id="8" name="Rubrik 6"/>
          <p:cNvSpPr txBox="1">
            <a:spLocks/>
          </p:cNvSpPr>
          <p:nvPr/>
        </p:nvSpPr>
        <p:spPr>
          <a:xfrm>
            <a:off x="847121" y="1008704"/>
            <a:ext cx="3930151" cy="2646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254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sv-SE" sz="4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4079359"/>
            <a:ext cx="2546167" cy="21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336C61-1A38-4A19-9B24-A1251A44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9" y="2511933"/>
            <a:ext cx="8229600" cy="1143000"/>
          </a:xfrm>
        </p:spPr>
        <p:txBody>
          <a:bodyPr/>
          <a:lstStyle/>
          <a:p>
            <a:r>
              <a:rPr lang="sv-SE" dirty="0"/>
              <a:t>Vad har hänt sedan sist?</a:t>
            </a:r>
          </a:p>
        </p:txBody>
      </p:sp>
    </p:spTree>
    <p:extLst>
      <p:ext uri="{BB962C8B-B14F-4D97-AF65-F5344CB8AC3E}">
        <p14:creationId xmlns:p14="http://schemas.microsoft.com/office/powerpoint/2010/main" val="177902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15777-C7A6-47B6-A5DF-7AEB0227A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89539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Studenter tjänstedesign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0BDE0A-C464-42D5-870A-E1357DF6E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”</a:t>
            </a:r>
            <a:r>
              <a:rPr lang="sv-SE" dirty="0"/>
              <a:t>Hur arbetar vi på ett bra sätt med unga i samverkan kring förebyggande insatser, med särskilt fokus på första linjen?”</a:t>
            </a:r>
            <a:endParaRPr lang="sv-SE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5D19A7-FF70-4BFF-897A-1CF869E2A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7" y="3061478"/>
            <a:ext cx="3217951" cy="19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9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DBA3A-BA72-41A8-8E35-74C8B677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Behovs- och lägesanalys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68D122-1770-4079-B2FD-C78B2F6563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Resultat på övergripande nivå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948565E-E9E2-4975-90D0-0D58EDC5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62" y="2528216"/>
            <a:ext cx="3336235" cy="18015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E7F11F5-9322-45D4-9915-D437609C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5" y="4180857"/>
            <a:ext cx="3238415" cy="195627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D36309A-F1FF-47DC-B395-D78079027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97" y="2548911"/>
            <a:ext cx="2992189" cy="1801567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FED9EB4-B9AD-4151-A90B-39D8167BB5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846465" y="4371174"/>
            <a:ext cx="3033053" cy="17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2064C-BEB8-4FF8-AAAD-804B55A5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LOKE- </a:t>
            </a:r>
            <a:r>
              <a:rPr lang="sv-SE" dirty="0" err="1"/>
              <a:t>LOKal</a:t>
            </a:r>
            <a:r>
              <a:rPr lang="sv-SE" dirty="0"/>
              <a:t> Evidens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C3A16A-BBDE-4215-A3C8-196312A9D9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cs typeface="Calibri Light" panose="020F0302020204030204" pitchFamily="34" charset="0"/>
              </a:rPr>
              <a:t>LOKE som modell för systematisk uppföljning</a:t>
            </a:r>
          </a:p>
          <a:p>
            <a:pPr marL="0" indent="0">
              <a:buNone/>
            </a:pPr>
            <a:endParaRPr lang="sv-SE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sv-SE" dirty="0">
                <a:cs typeface="Calibri Light" panose="020F0302020204030204" pitchFamily="34" charset="0"/>
              </a:rPr>
              <a:t>Påbörjas LOKE-process på Familjeteamet</a:t>
            </a:r>
          </a:p>
          <a:p>
            <a:pPr marL="0" indent="0">
              <a:buNone/>
            </a:pPr>
            <a:endParaRPr lang="sv-SE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sv-SE" dirty="0"/>
              <a:t>Information och påbörjat arbete på IFO planeringsdag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Beskrivningar av insatser utan behovsprövning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6C9448E-A1C2-4B89-9A50-E624AF16F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22916" y="1600199"/>
            <a:ext cx="6076101" cy="407504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341293-4768-4E6B-97B6-4F0ABCF6F7DD}"/>
              </a:ext>
            </a:extLst>
          </p:cNvPr>
          <p:cNvSpPr txBox="1"/>
          <p:nvPr/>
        </p:nvSpPr>
        <p:spPr>
          <a:xfrm>
            <a:off x="5601299" y="3283778"/>
            <a:ext cx="1519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prstClr val="black"/>
                </a:solidFill>
                <a:cs typeface="Calibri Light" panose="020F0302020204030204" pitchFamily="34" charset="0"/>
              </a:rPr>
              <a:t>LOKE-hjulet</a:t>
            </a:r>
          </a:p>
        </p:txBody>
      </p:sp>
    </p:spTree>
    <p:extLst>
      <p:ext uri="{BB962C8B-B14F-4D97-AF65-F5344CB8AC3E}">
        <p14:creationId xmlns:p14="http://schemas.microsoft.com/office/powerpoint/2010/main" val="13947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7CEE0-2C94-41FB-919C-CF813F5A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0"/>
            <a:ext cx="8229600" cy="1143000"/>
          </a:xfrm>
        </p:spPr>
        <p:txBody>
          <a:bodyPr/>
          <a:lstStyle/>
          <a:p>
            <a:r>
              <a:rPr lang="sv-SE" dirty="0"/>
              <a:t>Workshop lätt tillgänglighet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D272B7B-E210-4105-8ADF-9A9FA68A5D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8295" y="910871"/>
            <a:ext cx="6778487" cy="35397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B423125-C2C7-4429-9F79-2C982E3C4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43" y="3092503"/>
            <a:ext cx="6778487" cy="34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F122CA-F3B1-49DB-BC0A-2A998134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Workshop med KPR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96BF7D-C117-4011-A5C8-A8A5437F28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Workshop med fokus på tidiga insatser och lätt tillgänglighet.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Exempel på frågor:</a:t>
            </a:r>
          </a:p>
          <a:p>
            <a:r>
              <a:rPr lang="sv-SE" dirty="0"/>
              <a:t>Hur skulle ni och/eller andra inom civilsamhället kunna vara behjälpliga för att erbjuda invånare fler förebyggande och tidiga insatser?</a:t>
            </a:r>
          </a:p>
          <a:p>
            <a:r>
              <a:rPr lang="sv-SE" dirty="0"/>
              <a:t>Är det lätt att få information om vilket stöd man kan få och vad man har rätt till?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E7CB99E-9A42-4303-9E9D-DCE1F885E0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1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AEBC39-9108-45BE-96B2-FC9EB08B4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83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Internt</a:t>
            </a:r>
          </a:p>
          <a:p>
            <a:r>
              <a:rPr lang="sv-SE" dirty="0"/>
              <a:t>Frukostdialog IFO</a:t>
            </a:r>
          </a:p>
          <a:p>
            <a:r>
              <a:rPr lang="sv-SE" dirty="0"/>
              <a:t>Planeringsdag IFO</a:t>
            </a:r>
          </a:p>
          <a:p>
            <a:r>
              <a:rPr lang="sv-SE" dirty="0"/>
              <a:t>Dialog chefer vård och omsorg</a:t>
            </a:r>
          </a:p>
          <a:p>
            <a:r>
              <a:rPr lang="sv-SE" dirty="0"/>
              <a:t>Planeringsdag biståndshandläggare</a:t>
            </a:r>
          </a:p>
          <a:p>
            <a:endParaRPr lang="sv-SE" b="1" dirty="0"/>
          </a:p>
          <a:p>
            <a:pPr marL="0" indent="0">
              <a:buNone/>
            </a:pPr>
            <a:r>
              <a:rPr lang="sv-SE" b="1" dirty="0"/>
              <a:t>SKR</a:t>
            </a:r>
          </a:p>
          <a:p>
            <a:r>
              <a:rPr lang="sv-SE" dirty="0"/>
              <a:t>Workshop jämställd socialtjänst</a:t>
            </a:r>
          </a:p>
          <a:p>
            <a:r>
              <a:rPr lang="sv-SE" dirty="0"/>
              <a:t>Workshop NUSO (Nationell uppföljning av socialtjänstens omställning)</a:t>
            </a:r>
          </a:p>
          <a:p>
            <a:r>
              <a:rPr lang="sv-SE" dirty="0"/>
              <a:t>Kurs Nya socialtjänstlagen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34C363-6BB0-44E8-B8DB-0CBC320C1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6008" y="3326875"/>
            <a:ext cx="3156442" cy="2105938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EEC7CC42-FCCA-416D-9ECE-C2173750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74638"/>
            <a:ext cx="8229600" cy="1143000"/>
          </a:xfrm>
        </p:spPr>
        <p:txBody>
          <a:bodyPr/>
          <a:lstStyle/>
          <a:p>
            <a:r>
              <a:rPr lang="sv-SE" dirty="0"/>
              <a:t>Övriga evenemang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12309AA-BF16-4746-B167-17262B4B0FB2}"/>
              </a:ext>
            </a:extLst>
          </p:cNvPr>
          <p:cNvSpPr txBox="1">
            <a:spLocks/>
          </p:cNvSpPr>
          <p:nvPr/>
        </p:nvSpPr>
        <p:spPr>
          <a:xfrm>
            <a:off x="4737656" y="1417638"/>
            <a:ext cx="4038600" cy="181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12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200" b="1" dirty="0"/>
              <a:t>FoU Centrum "Forskning och utvecklingscentrum inom vård, omsorg och socialt arbete"</a:t>
            </a:r>
          </a:p>
          <a:p>
            <a:r>
              <a:rPr lang="sv-SE" sz="2200" dirty="0"/>
              <a:t>Länsdialog</a:t>
            </a:r>
          </a:p>
        </p:txBody>
      </p:sp>
    </p:spTree>
    <p:extLst>
      <p:ext uri="{BB962C8B-B14F-4D97-AF65-F5344CB8AC3E}">
        <p14:creationId xmlns:p14="http://schemas.microsoft.com/office/powerpoint/2010/main" val="227185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712879" y="6427177"/>
            <a:ext cx="371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Söderköpings kommun</a:t>
            </a:r>
          </a:p>
          <a:p>
            <a:pPr algn="ctr"/>
            <a:r>
              <a:rPr lang="sv-SE" sz="1050" dirty="0"/>
              <a:t>614</a:t>
            </a:r>
            <a:r>
              <a:rPr lang="sv-SE" sz="1050" baseline="0" dirty="0"/>
              <a:t> 80 Söderköping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95203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öderköpings kommun">
      <a:dk1>
        <a:sysClr val="windowText" lastClr="000000"/>
      </a:dk1>
      <a:lt1>
        <a:sysClr val="window" lastClr="FFFFFF"/>
      </a:lt1>
      <a:dk2>
        <a:srgbClr val="0A4C83"/>
      </a:dk2>
      <a:lt2>
        <a:srgbClr val="F2F2F1"/>
      </a:lt2>
      <a:accent1>
        <a:srgbClr val="87B52D"/>
      </a:accent1>
      <a:accent2>
        <a:srgbClr val="B4D8F1"/>
      </a:accent2>
      <a:accent3>
        <a:srgbClr val="B99701"/>
      </a:accent3>
      <a:accent4>
        <a:srgbClr val="ED8520"/>
      </a:accent4>
      <a:accent5>
        <a:srgbClr val="915276"/>
      </a:accent5>
      <a:accent6>
        <a:srgbClr val="FFCB21"/>
      </a:accent6>
      <a:hlink>
        <a:srgbClr val="00A09D"/>
      </a:hlink>
      <a:folHlink>
        <a:srgbClr val="7FCFCE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181017_PowerPoint att fylla i själv" id="{3CC77A61-7920-447D-BA7D-B25E709892B3}" vid="{00177F99-80E9-47A4-9B63-DE491574499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tom</Template>
  <TotalTime>645</TotalTime>
  <Words>186</Words>
  <Application>Microsoft Office PowerPoint</Application>
  <PresentationFormat>Bildspel på skärmen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Garamond</vt:lpstr>
      <vt:lpstr>Office-tema</vt:lpstr>
      <vt:lpstr>Nya socialtjänstlagen</vt:lpstr>
      <vt:lpstr>Vad har hänt sedan sist?</vt:lpstr>
      <vt:lpstr>PowerPoint-presentation</vt:lpstr>
      <vt:lpstr>Behovs- och lägesanalys </vt:lpstr>
      <vt:lpstr>LOKE- LOKal Evidens</vt:lpstr>
      <vt:lpstr>Workshop lätt tillgänglighet</vt:lpstr>
      <vt:lpstr>Workshop med KPR</vt:lpstr>
      <vt:lpstr>Övriga evenemang</vt:lpstr>
      <vt:lpstr>PowerPoint-presentation</vt:lpstr>
    </vt:vector>
  </TitlesOfParts>
  <Company>Anfang Design &amp; Kommunikation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Nya socialtjänstlagen</dc:title>
  <dc:creator>Billborn, Fredrika</dc:creator>
  <cp:lastModifiedBy>Billborn, Fredrika</cp:lastModifiedBy>
  <cp:revision>19</cp:revision>
  <cp:lastPrinted>2025-04-01T08:55:13Z</cp:lastPrinted>
  <dcterms:created xsi:type="dcterms:W3CDTF">2025-03-05T07:34:11Z</dcterms:created>
  <dcterms:modified xsi:type="dcterms:W3CDTF">2025-04-01T12:10:47Z</dcterms:modified>
</cp:coreProperties>
</file>